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8" r:id="rId4"/>
    <p:sldId id="258" r:id="rId5"/>
    <p:sldId id="259" r:id="rId6"/>
    <p:sldId id="261" r:id="rId7"/>
    <p:sldId id="260" r:id="rId8"/>
    <p:sldId id="262" r:id="rId9"/>
    <p:sldId id="263" r:id="rId10"/>
    <p:sldId id="267" r:id="rId11"/>
    <p:sldId id="265" r:id="rId12"/>
    <p:sldId id="270" r:id="rId13"/>
    <p:sldId id="271" r:id="rId14"/>
    <p:sldId id="266" r:id="rId15"/>
    <p:sldId id="269"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3" d="100"/>
          <a:sy n="103" d="100"/>
        </p:scale>
        <p:origin x="234"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C780DBC3-CFDC-45ED-BEF8-97476C07C0A7}" type="datetimeFigureOut">
              <a:rPr lang="en-US" smtClean="0"/>
              <a:t>4/9/2018</a:t>
            </a:fld>
            <a:endParaRPr lang="en-US"/>
          </a:p>
        </p:txBody>
      </p:sp>
      <p:sp>
        <p:nvSpPr>
          <p:cNvPr id="5" name="Footer Placeholder 4"/>
          <p:cNvSpPr>
            <a:spLocks noGrp="1"/>
          </p:cNvSpPr>
          <p:nvPr>
            <p:ph type="ftr" sz="quarter" idx="11"/>
          </p:nvPr>
        </p:nvSpPr>
        <p:spPr/>
        <p:txBody>
          <a:bodyPr/>
          <a:lstStyle/>
          <a:p>
            <a:endParaRPr lang="en-US"/>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C42C4665-63EB-4271-B26F-216C66011295}" type="slidenum">
              <a:rPr lang="en-US" smtClean="0"/>
              <a:t>‹#›</a:t>
            </a:fld>
            <a:endParaRPr lang="en-US"/>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780DBC3-CFDC-45ED-BEF8-97476C07C0A7}" type="datetimeFigureOut">
              <a:rPr lang="en-US" smtClean="0"/>
              <a:t>4/9/2018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2C4665-63EB-4271-B26F-216C6601129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048577" y="395427"/>
            <a:ext cx="1485531" cy="578898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780DBC3-CFDC-45ED-BEF8-97476C07C0A7}" type="datetimeFigureOut">
              <a:rPr lang="en-US" smtClean="0"/>
              <a:t>4/9/2018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2C4665-63EB-4271-B26F-216C6601129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780DBC3-CFDC-45ED-BEF8-97476C07C0A7}" type="datetimeFigureOut">
              <a:rPr lang="en-US" smtClean="0"/>
              <a:t>4/9/2018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2C4665-63EB-4271-B26F-216C6601129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C780DBC3-CFDC-45ED-BEF8-97476C07C0A7}" type="datetimeFigureOut">
              <a:rPr lang="en-US" smtClean="0"/>
              <a:t>4/9/2018</a:t>
            </a:fld>
            <a:endParaRPr lang="en-US"/>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2C4665-63EB-4271-B26F-216C66011295}" type="slidenum">
              <a:rPr lang="en-US" smtClean="0"/>
              <a:t>‹#›</a:t>
            </a:fld>
            <a:endParaRPr lang="en-US"/>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en-US" smtClean="0"/>
              <a:t>Click to edit Master title style</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780DBC3-CFDC-45ED-BEF8-97476C07C0A7}" type="datetimeFigureOut">
              <a:rPr lang="en-US" smtClean="0"/>
              <a:t>4/9/2018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2C4665-63EB-4271-B26F-216C6601129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780DBC3-CFDC-45ED-BEF8-97476C07C0A7}" type="datetimeFigureOut">
              <a:rPr lang="en-US" smtClean="0"/>
              <a:t>4/9/2018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42C4665-63EB-4271-B26F-216C6601129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780DBC3-CFDC-45ED-BEF8-97476C07C0A7}" type="datetimeFigureOut">
              <a:rPr lang="en-US" smtClean="0"/>
              <a:t>4/9/2018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42C4665-63EB-4271-B26F-216C6601129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C780DBC3-CFDC-45ED-BEF8-97476C07C0A7}" type="datetimeFigureOut">
              <a:rPr lang="en-US" smtClean="0"/>
              <a:t>4/9/2018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42C4665-63EB-4271-B26F-216C6601129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780DBC3-CFDC-45ED-BEF8-97476C07C0A7}" type="datetimeFigureOut">
              <a:rPr lang="en-US" smtClean="0"/>
              <a:t>4/9/2018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2C4665-63EB-4271-B26F-216C66011295}" type="slidenum">
              <a:rPr lang="en-US" smtClean="0"/>
              <a:t>‹#›</a:t>
            </a:fld>
            <a:endParaRPr lang="en-US"/>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en-US" smtClean="0"/>
              <a:t>Click to edit Master title style</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5" name="Date Placeholder 4"/>
          <p:cNvSpPr>
            <a:spLocks noGrp="1"/>
          </p:cNvSpPr>
          <p:nvPr>
            <p:ph type="dt" sz="half" idx="10"/>
          </p:nvPr>
        </p:nvSpPr>
        <p:spPr/>
        <p:txBody>
          <a:bodyPr/>
          <a:lstStyle/>
          <a:p>
            <a:fld id="{C780DBC3-CFDC-45ED-BEF8-97476C07C0A7}" type="datetimeFigureOut">
              <a:rPr lang="en-US" smtClean="0"/>
              <a:t>4/9/2018</a:t>
            </a:fld>
            <a:endParaRPr lang="en-US"/>
          </a:p>
        </p:txBody>
      </p:sp>
      <p:sp>
        <p:nvSpPr>
          <p:cNvPr id="7" name="Slide Number Placeholder 6"/>
          <p:cNvSpPr>
            <a:spLocks noGrp="1"/>
          </p:cNvSpPr>
          <p:nvPr>
            <p:ph type="sldNum" sz="quarter" idx="12"/>
          </p:nvPr>
        </p:nvSpPr>
        <p:spPr/>
        <p:txBody>
          <a:bodyPr/>
          <a:lstStyle/>
          <a:p>
            <a:fld id="{C42C4665-63EB-4271-B26F-216C66011295}" type="slidenum">
              <a:rPr lang="en-US" smtClean="0"/>
              <a:t>‹#›</a:t>
            </a:fld>
            <a:endParaRPr lang="en-US"/>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endParaRPr lang="en-US"/>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en-US" smtClean="0"/>
              <a:t>Click to edit Master title style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C780DBC3-CFDC-45ED-BEF8-97476C07C0A7}" type="datetimeFigureOut">
              <a:rPr lang="en-US" smtClean="0"/>
              <a:t>4/9/2018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C42C4665-63EB-4271-B26F-216C66011295}" type="slidenum">
              <a:rPr lang="en-US" smtClean="0"/>
              <a:t>‹#›</a:t>
            </a:fld>
            <a:endParaRPr lang="en-US"/>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en-US" smtClean="0"/>
              <a:t>Click to edit Master title style</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www.skylinecollege.edu/academicsenate/index.php"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www.skylinecollege.edu/academicsenate/index.php"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www.skylinecollege.edu/academicsenate/index.php"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www.skylinecollege.edu/academicsenate/index.php"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www.skylinecollege.edu/academicsenate/index.php"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www.skylinecollege.edu/academicsenate/index.php"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www.skylinecollege.edu/academicsenate/index.php"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www.skylinecollege.edu/academicsenate/index.php"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www.skylinecollege.edu/academicsenate/index.php"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www.skylinecollege.edu/academicsenate/index.php"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4705" y="3124200"/>
            <a:ext cx="6629400" cy="1322034"/>
          </a:xfrm>
        </p:spPr>
        <p:txBody>
          <a:bodyPr>
            <a:normAutofit fontScale="90000"/>
          </a:bodyPr>
          <a:lstStyle/>
          <a:p>
            <a:r>
              <a:rPr lang="en-US" b="1" dirty="0">
                <a:solidFill>
                  <a:srgbClr val="4F81BD"/>
                </a:solidFill>
                <a:ea typeface="Times New Roman"/>
                <a:cs typeface="Times New Roman"/>
              </a:rPr>
              <a:t/>
            </a:r>
            <a:br>
              <a:rPr lang="en-US" b="1" dirty="0">
                <a:solidFill>
                  <a:srgbClr val="4F81BD"/>
                </a:solidFill>
                <a:ea typeface="Times New Roman"/>
                <a:cs typeface="Times New Roman"/>
              </a:rPr>
            </a:br>
            <a:r>
              <a:rPr lang="en-US" b="1" dirty="0" smtClean="0">
                <a:solidFill>
                  <a:srgbClr val="4F81BD"/>
                </a:solidFill>
                <a:ea typeface="Times New Roman"/>
                <a:cs typeface="Times New Roman"/>
              </a:rPr>
              <a:t/>
            </a:r>
            <a:br>
              <a:rPr lang="en-US" b="1" dirty="0" smtClean="0">
                <a:solidFill>
                  <a:srgbClr val="4F81BD"/>
                </a:solidFill>
                <a:ea typeface="Times New Roman"/>
                <a:cs typeface="Times New Roman"/>
              </a:rPr>
            </a:br>
            <a:r>
              <a:rPr lang="en-US" b="1" dirty="0">
                <a:solidFill>
                  <a:srgbClr val="4F81BD"/>
                </a:solidFill>
                <a:ea typeface="Times New Roman"/>
                <a:cs typeface="Times New Roman"/>
              </a:rPr>
              <a:t/>
            </a:r>
            <a:br>
              <a:rPr lang="en-US" b="1" dirty="0">
                <a:solidFill>
                  <a:srgbClr val="4F81BD"/>
                </a:solidFill>
                <a:ea typeface="Times New Roman"/>
                <a:cs typeface="Times New Roman"/>
              </a:rPr>
            </a:br>
            <a:r>
              <a:rPr lang="en-US" b="1" dirty="0" smtClean="0">
                <a:solidFill>
                  <a:srgbClr val="4F81BD"/>
                </a:solidFill>
                <a:ea typeface="Times New Roman"/>
                <a:cs typeface="Times New Roman"/>
              </a:rPr>
              <a:t/>
            </a:r>
            <a:br>
              <a:rPr lang="en-US" b="1" dirty="0" smtClean="0">
                <a:solidFill>
                  <a:srgbClr val="4F81BD"/>
                </a:solidFill>
                <a:ea typeface="Times New Roman"/>
                <a:cs typeface="Times New Roman"/>
              </a:rPr>
            </a:br>
            <a:r>
              <a:rPr lang="en-US" b="1" dirty="0">
                <a:solidFill>
                  <a:srgbClr val="4F81BD"/>
                </a:solidFill>
                <a:ea typeface="Times New Roman"/>
                <a:cs typeface="Times New Roman"/>
              </a:rPr>
              <a:t/>
            </a:r>
            <a:br>
              <a:rPr lang="en-US" b="1" dirty="0">
                <a:solidFill>
                  <a:srgbClr val="4F81BD"/>
                </a:solidFill>
                <a:ea typeface="Times New Roman"/>
                <a:cs typeface="Times New Roman"/>
              </a:rPr>
            </a:br>
            <a:r>
              <a:rPr lang="en-US" b="1" dirty="0" smtClean="0">
                <a:solidFill>
                  <a:srgbClr val="4F81BD"/>
                </a:solidFill>
                <a:ea typeface="Times New Roman"/>
                <a:cs typeface="Times New Roman"/>
              </a:rPr>
              <a:t/>
            </a:r>
            <a:br>
              <a:rPr lang="en-US" b="1" dirty="0" smtClean="0">
                <a:solidFill>
                  <a:srgbClr val="4F81BD"/>
                </a:solidFill>
                <a:ea typeface="Times New Roman"/>
                <a:cs typeface="Times New Roman"/>
              </a:rPr>
            </a:br>
            <a:r>
              <a:rPr lang="en-US" b="1" dirty="0">
                <a:solidFill>
                  <a:srgbClr val="4F81BD"/>
                </a:solidFill>
                <a:ea typeface="Times New Roman"/>
                <a:cs typeface="Times New Roman"/>
              </a:rPr>
              <a:t/>
            </a:r>
            <a:br>
              <a:rPr lang="en-US" b="1" dirty="0">
                <a:solidFill>
                  <a:srgbClr val="4F81BD"/>
                </a:solidFill>
                <a:ea typeface="Times New Roman"/>
                <a:cs typeface="Times New Roman"/>
              </a:rPr>
            </a:br>
            <a:r>
              <a:rPr lang="en-US" b="1" dirty="0" smtClean="0">
                <a:solidFill>
                  <a:srgbClr val="4F81BD"/>
                </a:solidFill>
                <a:ea typeface="Times New Roman"/>
                <a:cs typeface="Times New Roman"/>
              </a:rPr>
              <a:t/>
            </a:r>
            <a:br>
              <a:rPr lang="en-US" b="1" dirty="0" smtClean="0">
                <a:solidFill>
                  <a:srgbClr val="4F81BD"/>
                </a:solidFill>
                <a:ea typeface="Times New Roman"/>
                <a:cs typeface="Times New Roman"/>
              </a:rPr>
            </a:br>
            <a:r>
              <a:rPr lang="en-US" b="1" dirty="0">
                <a:solidFill>
                  <a:srgbClr val="4F81BD"/>
                </a:solidFill>
                <a:ea typeface="Times New Roman"/>
                <a:cs typeface="Times New Roman"/>
              </a:rPr>
              <a:t/>
            </a:r>
            <a:br>
              <a:rPr lang="en-US" b="1" dirty="0">
                <a:solidFill>
                  <a:srgbClr val="4F81BD"/>
                </a:solidFill>
                <a:ea typeface="Times New Roman"/>
                <a:cs typeface="Times New Roman"/>
              </a:rPr>
            </a:br>
            <a:r>
              <a:rPr lang="en-US" b="1" dirty="0" smtClean="0">
                <a:solidFill>
                  <a:srgbClr val="4F81BD"/>
                </a:solidFill>
                <a:ea typeface="Times New Roman"/>
                <a:cs typeface="Times New Roman"/>
              </a:rPr>
              <a:t/>
            </a:r>
            <a:br>
              <a:rPr lang="en-US" b="1" dirty="0" smtClean="0">
                <a:solidFill>
                  <a:srgbClr val="4F81BD"/>
                </a:solidFill>
                <a:ea typeface="Times New Roman"/>
                <a:cs typeface="Times New Roman"/>
              </a:rPr>
            </a:br>
            <a:r>
              <a:rPr lang="en-US" b="1" dirty="0">
                <a:solidFill>
                  <a:srgbClr val="4F81BD"/>
                </a:solidFill>
                <a:ea typeface="Times New Roman"/>
                <a:cs typeface="Times New Roman"/>
              </a:rPr>
              <a:t/>
            </a:r>
            <a:br>
              <a:rPr lang="en-US" b="1" dirty="0">
                <a:solidFill>
                  <a:srgbClr val="4F81BD"/>
                </a:solidFill>
                <a:ea typeface="Times New Roman"/>
                <a:cs typeface="Times New Roman"/>
              </a:rPr>
            </a:br>
            <a:r>
              <a:rPr lang="en-US" b="1" dirty="0" smtClean="0">
                <a:solidFill>
                  <a:srgbClr val="4F81BD"/>
                </a:solidFill>
                <a:ea typeface="Times New Roman"/>
                <a:cs typeface="Times New Roman"/>
              </a:rPr>
              <a:t/>
            </a:r>
            <a:br>
              <a:rPr lang="en-US" b="1" dirty="0" smtClean="0">
                <a:solidFill>
                  <a:srgbClr val="4F81BD"/>
                </a:solidFill>
                <a:ea typeface="Times New Roman"/>
                <a:cs typeface="Times New Roman"/>
              </a:rPr>
            </a:br>
            <a:r>
              <a:rPr lang="en-US" b="1" dirty="0">
                <a:solidFill>
                  <a:srgbClr val="4F81BD"/>
                </a:solidFill>
                <a:ea typeface="Times New Roman"/>
                <a:cs typeface="Times New Roman"/>
              </a:rPr>
              <a:t/>
            </a:r>
            <a:br>
              <a:rPr lang="en-US" b="1" dirty="0">
                <a:solidFill>
                  <a:srgbClr val="4F81BD"/>
                </a:solidFill>
                <a:ea typeface="Times New Roman"/>
                <a:cs typeface="Times New Roman"/>
              </a:rPr>
            </a:br>
            <a:r>
              <a:rPr lang="en-US" b="1" dirty="0" smtClean="0">
                <a:solidFill>
                  <a:srgbClr val="4F81BD"/>
                </a:solidFill>
                <a:ea typeface="Times New Roman"/>
                <a:cs typeface="Times New Roman"/>
              </a:rPr>
              <a:t/>
            </a:r>
            <a:br>
              <a:rPr lang="en-US" b="1" dirty="0" smtClean="0">
                <a:solidFill>
                  <a:srgbClr val="4F81BD"/>
                </a:solidFill>
                <a:ea typeface="Times New Roman"/>
                <a:cs typeface="Times New Roman"/>
              </a:rPr>
            </a:br>
            <a:r>
              <a:rPr lang="en-US" b="1" dirty="0">
                <a:solidFill>
                  <a:srgbClr val="4F81BD"/>
                </a:solidFill>
                <a:ea typeface="Times New Roman"/>
                <a:cs typeface="Times New Roman"/>
              </a:rPr>
              <a:t/>
            </a:r>
            <a:br>
              <a:rPr lang="en-US" b="1" dirty="0">
                <a:solidFill>
                  <a:srgbClr val="4F81BD"/>
                </a:solidFill>
                <a:ea typeface="Times New Roman"/>
                <a:cs typeface="Times New Roman"/>
              </a:rPr>
            </a:br>
            <a:r>
              <a:rPr lang="en-US" b="1" dirty="0" smtClean="0">
                <a:solidFill>
                  <a:srgbClr val="4F81BD"/>
                </a:solidFill>
                <a:ea typeface="Times New Roman"/>
                <a:cs typeface="Times New Roman"/>
              </a:rPr>
              <a:t/>
            </a:r>
            <a:br>
              <a:rPr lang="en-US" b="1" dirty="0" smtClean="0">
                <a:solidFill>
                  <a:srgbClr val="4F81BD"/>
                </a:solidFill>
                <a:ea typeface="Times New Roman"/>
                <a:cs typeface="Times New Roman"/>
              </a:rPr>
            </a:br>
            <a:r>
              <a:rPr lang="en-US" b="1" dirty="0">
                <a:solidFill>
                  <a:srgbClr val="4F81BD"/>
                </a:solidFill>
                <a:ea typeface="Times New Roman"/>
                <a:cs typeface="Times New Roman"/>
              </a:rPr>
              <a:t/>
            </a:r>
            <a:br>
              <a:rPr lang="en-US" b="1" dirty="0">
                <a:solidFill>
                  <a:srgbClr val="4F81BD"/>
                </a:solidFill>
                <a:ea typeface="Times New Roman"/>
                <a:cs typeface="Times New Roman"/>
              </a:rPr>
            </a:br>
            <a:r>
              <a:rPr lang="en-US" b="1" dirty="0" smtClean="0">
                <a:solidFill>
                  <a:srgbClr val="4F81BD"/>
                </a:solidFill>
                <a:ea typeface="Times New Roman"/>
                <a:cs typeface="Times New Roman"/>
              </a:rPr>
              <a:t/>
            </a:r>
            <a:br>
              <a:rPr lang="en-US" b="1" dirty="0" smtClean="0">
                <a:solidFill>
                  <a:srgbClr val="4F81BD"/>
                </a:solidFill>
                <a:ea typeface="Times New Roman"/>
                <a:cs typeface="Times New Roman"/>
              </a:rPr>
            </a:br>
            <a:r>
              <a:rPr lang="en-US" b="1" dirty="0" smtClean="0">
                <a:solidFill>
                  <a:srgbClr val="4F81BD"/>
                </a:solidFill>
                <a:ea typeface="Times New Roman"/>
                <a:cs typeface="Times New Roman"/>
              </a:rPr>
              <a:t>Skyline College</a:t>
            </a:r>
            <a:br>
              <a:rPr lang="en-US" b="1" dirty="0" smtClean="0">
                <a:solidFill>
                  <a:srgbClr val="4F81BD"/>
                </a:solidFill>
                <a:ea typeface="Times New Roman"/>
                <a:cs typeface="Times New Roman"/>
              </a:rPr>
            </a:br>
            <a:r>
              <a:rPr lang="en-US" b="1" dirty="0" smtClean="0">
                <a:solidFill>
                  <a:srgbClr val="4F81BD"/>
                </a:solidFill>
                <a:ea typeface="Times New Roman"/>
                <a:cs typeface="Times New Roman"/>
              </a:rPr>
              <a:t>Academic Senate </a:t>
            </a:r>
            <a:r>
              <a:rPr lang="en-US" dirty="0" smtClean="0">
                <a:solidFill>
                  <a:srgbClr val="4F81BD"/>
                </a:solidFill>
                <a:ea typeface="Times New Roman"/>
                <a:cs typeface="Times New Roman"/>
              </a:rPr>
              <a:t/>
            </a:r>
            <a:br>
              <a:rPr lang="en-US" dirty="0" smtClean="0">
                <a:solidFill>
                  <a:srgbClr val="4F81BD"/>
                </a:solidFill>
                <a:ea typeface="Times New Roman"/>
                <a:cs typeface="Times New Roman"/>
              </a:rPr>
            </a:br>
            <a:r>
              <a:rPr lang="en-US" dirty="0" smtClean="0">
                <a:solidFill>
                  <a:srgbClr val="4F81BD"/>
                </a:solidFill>
                <a:ea typeface="Times New Roman"/>
                <a:cs typeface="Times New Roman"/>
              </a:rPr>
              <a:t>Pre-Election planning</a:t>
            </a:r>
            <a:br>
              <a:rPr lang="en-US" dirty="0" smtClean="0">
                <a:solidFill>
                  <a:srgbClr val="4F81BD"/>
                </a:solidFill>
                <a:ea typeface="Times New Roman"/>
                <a:cs typeface="Times New Roman"/>
              </a:rPr>
            </a:br>
            <a:r>
              <a:rPr lang="en-US" dirty="0">
                <a:solidFill>
                  <a:srgbClr val="4F81BD"/>
                </a:solidFill>
                <a:ea typeface="Times New Roman"/>
                <a:cs typeface="Times New Roman"/>
              </a:rPr>
              <a:t/>
            </a:r>
            <a:br>
              <a:rPr lang="en-US" dirty="0">
                <a:solidFill>
                  <a:srgbClr val="4F81BD"/>
                </a:solidFill>
                <a:ea typeface="Times New Roman"/>
                <a:cs typeface="Times New Roman"/>
              </a:rPr>
            </a:br>
            <a:r>
              <a:rPr lang="en-US" dirty="0" smtClean="0">
                <a:solidFill>
                  <a:srgbClr val="4F81BD"/>
                </a:solidFill>
                <a:ea typeface="Times New Roman"/>
                <a:cs typeface="Times New Roman"/>
              </a:rPr>
              <a:t/>
            </a:r>
            <a:br>
              <a:rPr lang="en-US" dirty="0" smtClean="0">
                <a:solidFill>
                  <a:srgbClr val="4F81BD"/>
                </a:solidFill>
                <a:ea typeface="Times New Roman"/>
                <a:cs typeface="Times New Roman"/>
              </a:rPr>
            </a:br>
            <a:r>
              <a:rPr lang="en-US" sz="2700" dirty="0" smtClean="0">
                <a:ea typeface="Cambria"/>
                <a:cs typeface="Times New Roman"/>
              </a:rPr>
              <a:t>understanding responsibilities</a:t>
            </a:r>
            <a:r>
              <a:rPr lang="en-US" sz="2700" dirty="0">
                <a:ea typeface="Cambria"/>
                <a:cs typeface="Times New Roman"/>
              </a:rPr>
              <a:t/>
            </a:r>
            <a:br>
              <a:rPr lang="en-US" sz="2700" dirty="0">
                <a:ea typeface="Cambria"/>
                <a:cs typeface="Times New Roman"/>
              </a:rPr>
            </a:br>
            <a:r>
              <a:rPr lang="en-US" sz="2700" dirty="0">
                <a:cs typeface="Times New Roman"/>
              </a:rPr>
              <a:t>and </a:t>
            </a:r>
            <a:r>
              <a:rPr lang="en-US" sz="2700" dirty="0" smtClean="0">
                <a:cs typeface="Times New Roman"/>
              </a:rPr>
              <a:t>time commitments </a:t>
            </a:r>
            <a:br>
              <a:rPr lang="en-US" sz="2700" dirty="0" smtClean="0">
                <a:cs typeface="Times New Roman"/>
              </a:rPr>
            </a:br>
            <a:r>
              <a:rPr lang="en-US" sz="2700" dirty="0" smtClean="0">
                <a:cs typeface="Times New Roman"/>
              </a:rPr>
              <a:t>for effective leadership</a:t>
            </a:r>
            <a:endParaRPr lang="en-US" sz="2700" dirty="0"/>
          </a:p>
        </p:txBody>
      </p:sp>
      <p:pic>
        <p:nvPicPr>
          <p:cNvPr id="1026" name="Picture 2" descr="C:\Users\sippell\AppData\Local\Microsoft\Windows\Temporary Internet Files\Content.IE5\IJOIX2YO\MC900212043[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43800" y="3581400"/>
            <a:ext cx="1266829" cy="107198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541291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PROFESSIONAL PERSONNEL CHAIR</a:t>
            </a:r>
            <a:endParaRPr lang="en-US" dirty="0"/>
          </a:p>
        </p:txBody>
      </p:sp>
      <p:sp>
        <p:nvSpPr>
          <p:cNvPr id="3" name="Content Placeholder 2"/>
          <p:cNvSpPr>
            <a:spLocks noGrp="1"/>
          </p:cNvSpPr>
          <p:nvPr>
            <p:ph idx="1"/>
          </p:nvPr>
        </p:nvSpPr>
        <p:spPr/>
        <p:txBody>
          <a:bodyPr>
            <a:normAutofit fontScale="85000" lnSpcReduction="10000"/>
          </a:bodyPr>
          <a:lstStyle/>
          <a:p>
            <a:pPr marL="114300" indent="0">
              <a:buNone/>
            </a:pPr>
            <a:r>
              <a:rPr lang="en-US" b="1" dirty="0" smtClean="0"/>
              <a:t>Key meetings:   </a:t>
            </a:r>
          </a:p>
          <a:p>
            <a:r>
              <a:rPr lang="en-US" dirty="0">
                <a:ea typeface="Cambria"/>
                <a:cs typeface="Times New Roman"/>
              </a:rPr>
              <a:t>Academic Senate 2x/month (1</a:t>
            </a:r>
            <a:r>
              <a:rPr lang="en-US" baseline="30000" dirty="0">
                <a:ea typeface="Cambria"/>
                <a:cs typeface="Times New Roman"/>
              </a:rPr>
              <a:t>st</a:t>
            </a:r>
            <a:r>
              <a:rPr lang="en-US" dirty="0">
                <a:ea typeface="Cambria"/>
                <a:cs typeface="Times New Roman"/>
              </a:rPr>
              <a:t> and 3</a:t>
            </a:r>
            <a:r>
              <a:rPr lang="en-US" baseline="30000" dirty="0">
                <a:ea typeface="Cambria"/>
                <a:cs typeface="Times New Roman"/>
              </a:rPr>
              <a:t>rd</a:t>
            </a:r>
            <a:r>
              <a:rPr lang="en-US" dirty="0">
                <a:ea typeface="Cambria"/>
                <a:cs typeface="Times New Roman"/>
              </a:rPr>
              <a:t> Tue. 2-4pm)</a:t>
            </a:r>
          </a:p>
          <a:p>
            <a:r>
              <a:rPr lang="en-US" dirty="0" smtClean="0"/>
              <a:t>PPC meeting monthly or as needed</a:t>
            </a:r>
            <a:endParaRPr lang="en-US" dirty="0"/>
          </a:p>
          <a:p>
            <a:r>
              <a:rPr lang="en-US" dirty="0" smtClean="0"/>
              <a:t>Serve on ACED Committee</a:t>
            </a:r>
          </a:p>
          <a:p>
            <a:r>
              <a:rPr lang="en-US" dirty="0" smtClean="0"/>
              <a:t>Nominate faculty for statewide and local awards</a:t>
            </a:r>
            <a:br>
              <a:rPr lang="en-US" dirty="0" smtClean="0"/>
            </a:br>
            <a:endParaRPr lang="en-US" dirty="0"/>
          </a:p>
          <a:p>
            <a:pPr marL="0" indent="0">
              <a:buNone/>
            </a:pPr>
            <a:r>
              <a:rPr lang="en-US" b="1" dirty="0"/>
              <a:t>General duties: Please see SCAS bylaws at </a:t>
            </a:r>
            <a:r>
              <a:rPr lang="en-US" b="1" dirty="0">
                <a:hlinkClick r:id="rId2"/>
              </a:rPr>
              <a:t>http://www.skylinecollege.edu/academicsenate/index.php</a:t>
            </a:r>
            <a:r>
              <a:rPr lang="en-US" b="1" dirty="0"/>
              <a:t> </a:t>
            </a:r>
          </a:p>
          <a:p>
            <a:r>
              <a:rPr lang="en-US" dirty="0" smtClean="0"/>
              <a:t>Conduct </a:t>
            </a:r>
            <a:r>
              <a:rPr lang="en-US" dirty="0" smtClean="0"/>
              <a:t>communication in </a:t>
            </a:r>
            <a:r>
              <a:rPr lang="en-US" dirty="0"/>
              <a:t>a timely manner</a:t>
            </a:r>
          </a:p>
          <a:p>
            <a:r>
              <a:rPr lang="en-US" dirty="0" smtClean="0"/>
              <a:t>Display commitment to maintaining a collegiate, professional environment that celebrates faculty achievement</a:t>
            </a:r>
          </a:p>
          <a:p>
            <a:r>
              <a:rPr lang="en-US" dirty="0" smtClean="0"/>
              <a:t>Review Professional Development applications</a:t>
            </a:r>
          </a:p>
        </p:txBody>
      </p:sp>
    </p:spTree>
    <p:extLst>
      <p:ext uri="{BB962C8B-B14F-4D97-AF65-F5344CB8AC3E}">
        <p14:creationId xmlns:p14="http://schemas.microsoft.com/office/powerpoint/2010/main" val="399337126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Educational Policy chair</a:t>
            </a:r>
            <a:endParaRPr lang="en-US" dirty="0"/>
          </a:p>
        </p:txBody>
      </p:sp>
      <p:sp>
        <p:nvSpPr>
          <p:cNvPr id="3" name="Content Placeholder 2"/>
          <p:cNvSpPr>
            <a:spLocks noGrp="1"/>
          </p:cNvSpPr>
          <p:nvPr>
            <p:ph idx="1"/>
          </p:nvPr>
        </p:nvSpPr>
        <p:spPr/>
        <p:txBody>
          <a:bodyPr>
            <a:normAutofit lnSpcReduction="10000"/>
          </a:bodyPr>
          <a:lstStyle/>
          <a:p>
            <a:pPr marL="114300" indent="0">
              <a:buNone/>
            </a:pPr>
            <a:r>
              <a:rPr lang="en-US" b="1" dirty="0" smtClean="0"/>
              <a:t>Key meetings:   </a:t>
            </a:r>
          </a:p>
          <a:p>
            <a:r>
              <a:rPr lang="en-US" dirty="0">
                <a:ea typeface="Cambria"/>
                <a:cs typeface="Times New Roman"/>
              </a:rPr>
              <a:t>Academic Senate 2x/month (1</a:t>
            </a:r>
            <a:r>
              <a:rPr lang="en-US" baseline="30000" dirty="0">
                <a:ea typeface="Cambria"/>
                <a:cs typeface="Times New Roman"/>
              </a:rPr>
              <a:t>st</a:t>
            </a:r>
            <a:r>
              <a:rPr lang="en-US" dirty="0">
                <a:ea typeface="Cambria"/>
                <a:cs typeface="Times New Roman"/>
              </a:rPr>
              <a:t> and 3</a:t>
            </a:r>
            <a:r>
              <a:rPr lang="en-US" baseline="30000" dirty="0">
                <a:ea typeface="Cambria"/>
                <a:cs typeface="Times New Roman"/>
              </a:rPr>
              <a:t>rd</a:t>
            </a:r>
            <a:r>
              <a:rPr lang="en-US" dirty="0">
                <a:ea typeface="Cambria"/>
                <a:cs typeface="Times New Roman"/>
              </a:rPr>
              <a:t> Tue. 2-4pm)</a:t>
            </a:r>
          </a:p>
          <a:p>
            <a:r>
              <a:rPr lang="en-US" dirty="0" smtClean="0"/>
              <a:t>Ed Policy meetings monthly</a:t>
            </a:r>
          </a:p>
          <a:p>
            <a:r>
              <a:rPr lang="en-US" dirty="0" smtClean="0"/>
              <a:t>Attend Institutional Effectiveness meetings </a:t>
            </a:r>
          </a:p>
          <a:p>
            <a:endParaRPr lang="en-US" dirty="0"/>
          </a:p>
          <a:p>
            <a:pPr marL="0" indent="0">
              <a:buNone/>
            </a:pPr>
            <a:r>
              <a:rPr lang="en-US" b="1" dirty="0"/>
              <a:t>General duties: Please see SCAS bylaws at </a:t>
            </a:r>
            <a:r>
              <a:rPr lang="en-US" b="1" dirty="0">
                <a:hlinkClick r:id="rId2"/>
              </a:rPr>
              <a:t>http://www.skylinecollege.edu/academicsenate/index.php</a:t>
            </a:r>
            <a:r>
              <a:rPr lang="en-US" b="1" dirty="0"/>
              <a:t> </a:t>
            </a:r>
          </a:p>
          <a:p>
            <a:r>
              <a:rPr lang="en-US" dirty="0" smtClean="0"/>
              <a:t>Conduct </a:t>
            </a:r>
            <a:r>
              <a:rPr lang="en-US" dirty="0" smtClean="0"/>
              <a:t>communication in </a:t>
            </a:r>
            <a:r>
              <a:rPr lang="en-US" dirty="0"/>
              <a:t>a timely manner</a:t>
            </a:r>
          </a:p>
          <a:p>
            <a:r>
              <a:rPr lang="en-US" dirty="0" smtClean="0"/>
              <a:t>Address any and all educational policy matters related to the 10+1 with timeliness and efficiency</a:t>
            </a:r>
          </a:p>
        </p:txBody>
      </p:sp>
    </p:spTree>
    <p:extLst>
      <p:ext uri="{BB962C8B-B14F-4D97-AF65-F5344CB8AC3E}">
        <p14:creationId xmlns:p14="http://schemas.microsoft.com/office/powerpoint/2010/main" val="101711668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career/Tech Ed (CTE) representative</a:t>
            </a:r>
            <a:endParaRPr lang="en-US" dirty="0"/>
          </a:p>
        </p:txBody>
      </p:sp>
      <p:sp>
        <p:nvSpPr>
          <p:cNvPr id="3" name="Content Placeholder 2"/>
          <p:cNvSpPr>
            <a:spLocks noGrp="1"/>
          </p:cNvSpPr>
          <p:nvPr>
            <p:ph idx="1"/>
          </p:nvPr>
        </p:nvSpPr>
        <p:spPr/>
        <p:txBody>
          <a:bodyPr>
            <a:normAutofit/>
          </a:bodyPr>
          <a:lstStyle/>
          <a:p>
            <a:pPr marL="114300" indent="0">
              <a:buNone/>
            </a:pPr>
            <a:r>
              <a:rPr lang="en-US" b="1" dirty="0" smtClean="0"/>
              <a:t>Key meetings:   </a:t>
            </a:r>
          </a:p>
          <a:p>
            <a:r>
              <a:rPr lang="en-US" dirty="0">
                <a:ea typeface="Cambria"/>
                <a:cs typeface="Times New Roman"/>
              </a:rPr>
              <a:t>Academic Senate 2x/month (1</a:t>
            </a:r>
            <a:r>
              <a:rPr lang="en-US" baseline="30000" dirty="0">
                <a:ea typeface="Cambria"/>
                <a:cs typeface="Times New Roman"/>
              </a:rPr>
              <a:t>st</a:t>
            </a:r>
            <a:r>
              <a:rPr lang="en-US" dirty="0">
                <a:ea typeface="Cambria"/>
                <a:cs typeface="Times New Roman"/>
              </a:rPr>
              <a:t> and 3</a:t>
            </a:r>
            <a:r>
              <a:rPr lang="en-US" baseline="30000" dirty="0">
                <a:ea typeface="Cambria"/>
                <a:cs typeface="Times New Roman"/>
              </a:rPr>
              <a:t>rd</a:t>
            </a:r>
            <a:r>
              <a:rPr lang="en-US" dirty="0">
                <a:ea typeface="Cambria"/>
                <a:cs typeface="Times New Roman"/>
              </a:rPr>
              <a:t> Tue. 2-4pm)</a:t>
            </a:r>
          </a:p>
          <a:p>
            <a:r>
              <a:rPr lang="en-US" dirty="0" smtClean="0"/>
              <a:t>CTE meetings, as pertinent</a:t>
            </a:r>
            <a:endParaRPr lang="en-US" dirty="0"/>
          </a:p>
          <a:p>
            <a:endParaRPr lang="en-US" dirty="0"/>
          </a:p>
          <a:p>
            <a:pPr marL="0" indent="0">
              <a:buNone/>
            </a:pPr>
            <a:r>
              <a:rPr lang="en-US" b="1" dirty="0"/>
              <a:t>General duties: Please see SCAS bylaws at </a:t>
            </a:r>
            <a:r>
              <a:rPr lang="en-US" b="1" dirty="0">
                <a:hlinkClick r:id="rId2"/>
              </a:rPr>
              <a:t>http://www.skylinecollege.edu/academicsenate/index.php</a:t>
            </a:r>
            <a:r>
              <a:rPr lang="en-US" b="1" dirty="0"/>
              <a:t> </a:t>
            </a:r>
          </a:p>
          <a:p>
            <a:r>
              <a:rPr lang="en-US" dirty="0" smtClean="0"/>
              <a:t>Conduct </a:t>
            </a:r>
            <a:r>
              <a:rPr lang="en-US" dirty="0" smtClean="0"/>
              <a:t>communication in </a:t>
            </a:r>
            <a:r>
              <a:rPr lang="en-US" dirty="0"/>
              <a:t>a timely manner</a:t>
            </a:r>
          </a:p>
          <a:p>
            <a:r>
              <a:rPr lang="en-US" dirty="0" smtClean="0"/>
              <a:t>Address any and all educational policy matters related to the 10+1 with timeliness and efficiency</a:t>
            </a:r>
          </a:p>
        </p:txBody>
      </p:sp>
    </p:spTree>
    <p:extLst>
      <p:ext uri="{BB962C8B-B14F-4D97-AF65-F5344CB8AC3E}">
        <p14:creationId xmlns:p14="http://schemas.microsoft.com/office/powerpoint/2010/main" val="362488288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Adjunct representatives</a:t>
            </a:r>
            <a:endParaRPr lang="en-US" dirty="0"/>
          </a:p>
        </p:txBody>
      </p:sp>
      <p:sp>
        <p:nvSpPr>
          <p:cNvPr id="3" name="Content Placeholder 2"/>
          <p:cNvSpPr>
            <a:spLocks noGrp="1"/>
          </p:cNvSpPr>
          <p:nvPr>
            <p:ph idx="1"/>
          </p:nvPr>
        </p:nvSpPr>
        <p:spPr/>
        <p:txBody>
          <a:bodyPr>
            <a:normAutofit fontScale="92500" lnSpcReduction="20000"/>
          </a:bodyPr>
          <a:lstStyle/>
          <a:p>
            <a:pPr marL="114300" indent="0">
              <a:buNone/>
            </a:pPr>
            <a:r>
              <a:rPr lang="en-US" b="1" dirty="0" smtClean="0"/>
              <a:t>Up to 2 adjunct representatives are elected by and from the adjunct faculty of Skyline College. They serve for a two-year term unless schedule changes and re-elections can be held.</a:t>
            </a:r>
          </a:p>
          <a:p>
            <a:pPr marL="114300" indent="0">
              <a:buNone/>
            </a:pPr>
            <a:endParaRPr lang="en-US" b="1" dirty="0"/>
          </a:p>
          <a:p>
            <a:pPr marL="114300" indent="0">
              <a:buNone/>
            </a:pPr>
            <a:r>
              <a:rPr lang="en-US" b="1" dirty="0" smtClean="0"/>
              <a:t>Key </a:t>
            </a:r>
            <a:r>
              <a:rPr lang="en-US" b="1" dirty="0" smtClean="0"/>
              <a:t>meetings:   </a:t>
            </a:r>
          </a:p>
          <a:p>
            <a:r>
              <a:rPr lang="en-US" dirty="0">
                <a:ea typeface="Cambria"/>
                <a:cs typeface="Times New Roman"/>
              </a:rPr>
              <a:t>Academic Senate 2x/month (1</a:t>
            </a:r>
            <a:r>
              <a:rPr lang="en-US" baseline="30000" dirty="0">
                <a:ea typeface="Cambria"/>
                <a:cs typeface="Times New Roman"/>
              </a:rPr>
              <a:t>st</a:t>
            </a:r>
            <a:r>
              <a:rPr lang="en-US" dirty="0">
                <a:ea typeface="Cambria"/>
                <a:cs typeface="Times New Roman"/>
              </a:rPr>
              <a:t> and 3</a:t>
            </a:r>
            <a:r>
              <a:rPr lang="en-US" baseline="30000" dirty="0">
                <a:ea typeface="Cambria"/>
                <a:cs typeface="Times New Roman"/>
              </a:rPr>
              <a:t>rd</a:t>
            </a:r>
            <a:r>
              <a:rPr lang="en-US" dirty="0">
                <a:ea typeface="Cambria"/>
                <a:cs typeface="Times New Roman"/>
              </a:rPr>
              <a:t> Tue. 2-4pm)</a:t>
            </a:r>
          </a:p>
          <a:p>
            <a:endParaRPr lang="en-US" dirty="0"/>
          </a:p>
          <a:p>
            <a:pPr marL="0" indent="0">
              <a:buNone/>
            </a:pPr>
            <a:r>
              <a:rPr lang="en-US" b="1" dirty="0"/>
              <a:t>General duties: Please see SCAS bylaws at </a:t>
            </a:r>
            <a:r>
              <a:rPr lang="en-US" b="1" dirty="0">
                <a:hlinkClick r:id="rId2"/>
              </a:rPr>
              <a:t>http://www.skylinecollege.edu/academicsenate/index.php</a:t>
            </a:r>
            <a:r>
              <a:rPr lang="en-US" b="1" dirty="0"/>
              <a:t> </a:t>
            </a:r>
          </a:p>
          <a:p>
            <a:r>
              <a:rPr lang="en-US" dirty="0" smtClean="0"/>
              <a:t>Conduct </a:t>
            </a:r>
            <a:r>
              <a:rPr lang="en-US" dirty="0" smtClean="0"/>
              <a:t>communication in </a:t>
            </a:r>
            <a:r>
              <a:rPr lang="en-US" dirty="0"/>
              <a:t>a timely manner</a:t>
            </a:r>
          </a:p>
          <a:p>
            <a:r>
              <a:rPr lang="en-US" dirty="0" smtClean="0"/>
              <a:t>Address any and all educational policy matters related to the 10+1 with timeliness and efficiency</a:t>
            </a:r>
          </a:p>
        </p:txBody>
      </p:sp>
    </p:spTree>
    <p:extLst>
      <p:ext uri="{BB962C8B-B14F-4D97-AF65-F5344CB8AC3E}">
        <p14:creationId xmlns:p14="http://schemas.microsoft.com/office/powerpoint/2010/main" val="142231361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Division Representatives</a:t>
            </a:r>
            <a:br>
              <a:rPr lang="en-US" dirty="0" smtClean="0"/>
            </a:br>
            <a:r>
              <a:rPr lang="en-US" sz="2000" dirty="0" smtClean="0"/>
              <a:t>(not on ballot – appointed/elected locally by division)</a:t>
            </a:r>
            <a:endParaRPr lang="en-US" sz="2000" dirty="0"/>
          </a:p>
        </p:txBody>
      </p:sp>
      <p:sp>
        <p:nvSpPr>
          <p:cNvPr id="3" name="Content Placeholder 2"/>
          <p:cNvSpPr>
            <a:spLocks noGrp="1"/>
          </p:cNvSpPr>
          <p:nvPr>
            <p:ph idx="1"/>
          </p:nvPr>
        </p:nvSpPr>
        <p:spPr/>
        <p:txBody>
          <a:bodyPr>
            <a:normAutofit fontScale="92500" lnSpcReduction="10000"/>
          </a:bodyPr>
          <a:lstStyle/>
          <a:p>
            <a:pPr marL="114300" indent="0">
              <a:buNone/>
            </a:pPr>
            <a:r>
              <a:rPr lang="en-US" b="1" dirty="0" smtClean="0"/>
              <a:t>Key meetings:</a:t>
            </a:r>
          </a:p>
          <a:p>
            <a:r>
              <a:rPr lang="en-US" dirty="0">
                <a:ea typeface="Cambria"/>
                <a:cs typeface="Times New Roman"/>
              </a:rPr>
              <a:t>Academic Senate 2x/month (1</a:t>
            </a:r>
            <a:r>
              <a:rPr lang="en-US" baseline="30000" dirty="0">
                <a:ea typeface="Cambria"/>
                <a:cs typeface="Times New Roman"/>
              </a:rPr>
              <a:t>st</a:t>
            </a:r>
            <a:r>
              <a:rPr lang="en-US" dirty="0">
                <a:ea typeface="Cambria"/>
                <a:cs typeface="Times New Roman"/>
              </a:rPr>
              <a:t> and 3</a:t>
            </a:r>
            <a:r>
              <a:rPr lang="en-US" baseline="30000" dirty="0">
                <a:ea typeface="Cambria"/>
                <a:cs typeface="Times New Roman"/>
              </a:rPr>
              <a:t>rd</a:t>
            </a:r>
            <a:r>
              <a:rPr lang="en-US" dirty="0">
                <a:ea typeface="Cambria"/>
                <a:cs typeface="Times New Roman"/>
              </a:rPr>
              <a:t> Tue. 2-4pm)</a:t>
            </a:r>
          </a:p>
          <a:p>
            <a:pPr marL="114300" indent="0">
              <a:buNone/>
            </a:pPr>
            <a:endParaRPr lang="en-US" dirty="0" smtClean="0"/>
          </a:p>
          <a:p>
            <a:pPr marL="0" indent="0">
              <a:buNone/>
            </a:pPr>
            <a:r>
              <a:rPr lang="en-US" b="1" dirty="0"/>
              <a:t>General duties: Please see SCAS bylaws at </a:t>
            </a:r>
            <a:r>
              <a:rPr lang="en-US" b="1" dirty="0">
                <a:hlinkClick r:id="rId2"/>
              </a:rPr>
              <a:t>http://www.skylinecollege.edu/academicsenate/index.php</a:t>
            </a:r>
            <a:r>
              <a:rPr lang="en-US" b="1" dirty="0"/>
              <a:t> </a:t>
            </a:r>
          </a:p>
          <a:p>
            <a:r>
              <a:rPr lang="en-US" dirty="0" smtClean="0"/>
              <a:t>Must </a:t>
            </a:r>
            <a:r>
              <a:rPr lang="en-US" dirty="0" smtClean="0"/>
              <a:t>attend all division meetings </a:t>
            </a:r>
          </a:p>
          <a:p>
            <a:r>
              <a:rPr lang="en-US" dirty="0" smtClean="0"/>
              <a:t>Can co-rep with another division member (1 vote between 2 reps from same division)</a:t>
            </a:r>
          </a:p>
          <a:p>
            <a:r>
              <a:rPr lang="en-US" dirty="0" smtClean="0"/>
              <a:t>Faithfully represent division in all Senate matters</a:t>
            </a:r>
          </a:p>
          <a:p>
            <a:r>
              <a:rPr lang="en-US" dirty="0" smtClean="0"/>
              <a:t>Faithfully disseminate information between Senate and division in a timely manner</a:t>
            </a:r>
            <a:endParaRPr lang="en-US" dirty="0"/>
          </a:p>
        </p:txBody>
      </p:sp>
    </p:spTree>
    <p:extLst>
      <p:ext uri="{BB962C8B-B14F-4D97-AF65-F5344CB8AC3E}">
        <p14:creationId xmlns:p14="http://schemas.microsoft.com/office/powerpoint/2010/main" val="249586770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should I do this?</a:t>
            </a:r>
            <a:endParaRPr lang="en-US" dirty="0"/>
          </a:p>
        </p:txBody>
      </p:sp>
      <p:sp>
        <p:nvSpPr>
          <p:cNvPr id="3" name="Content Placeholder 2"/>
          <p:cNvSpPr>
            <a:spLocks noGrp="1"/>
          </p:cNvSpPr>
          <p:nvPr>
            <p:ph idx="1"/>
          </p:nvPr>
        </p:nvSpPr>
        <p:spPr/>
        <p:txBody>
          <a:bodyPr/>
          <a:lstStyle/>
          <a:p>
            <a:r>
              <a:rPr lang="en-US" dirty="0" smtClean="0"/>
              <a:t>If you believe in safeguarding teaching and learning in the best interest of our students…</a:t>
            </a:r>
          </a:p>
          <a:p>
            <a:r>
              <a:rPr lang="en-US" dirty="0" smtClean="0"/>
              <a:t>If you have leadership skills to share and hone…</a:t>
            </a:r>
          </a:p>
          <a:p>
            <a:r>
              <a:rPr lang="en-US" dirty="0" smtClean="0"/>
              <a:t>If you have questions about whether faculty have had adequate input into initiatives…</a:t>
            </a:r>
          </a:p>
          <a:p>
            <a:r>
              <a:rPr lang="en-US" dirty="0" smtClean="0"/>
              <a:t>If you want to assert faculty voice in the 10+1 areas where it is required…</a:t>
            </a:r>
          </a:p>
          <a:p>
            <a:r>
              <a:rPr lang="en-US" dirty="0" smtClean="0"/>
              <a:t>If you are feeling left out of campus decisions…</a:t>
            </a:r>
          </a:p>
          <a:p>
            <a:endParaRPr lang="en-US" dirty="0"/>
          </a:p>
          <a:p>
            <a:pPr marL="114300" indent="0" algn="ctr">
              <a:buNone/>
            </a:pPr>
            <a:r>
              <a:rPr lang="en-US" sz="2800" b="1" dirty="0" smtClean="0">
                <a:solidFill>
                  <a:srgbClr val="FF0000"/>
                </a:solidFill>
              </a:rPr>
              <a:t>…YOU NEED TO BE ON THE SENATE!  </a:t>
            </a:r>
          </a:p>
          <a:p>
            <a:endParaRPr lang="en-US" dirty="0" smtClean="0"/>
          </a:p>
          <a:p>
            <a:endParaRPr lang="en-US" dirty="0"/>
          </a:p>
        </p:txBody>
      </p:sp>
    </p:spTree>
    <p:extLst>
      <p:ext uri="{BB962C8B-B14F-4D97-AF65-F5344CB8AC3E}">
        <p14:creationId xmlns:p14="http://schemas.microsoft.com/office/powerpoint/2010/main" val="386971880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Preparing for Senate Leadership</a:t>
            </a:r>
            <a:endParaRPr lang="en-US" dirty="0"/>
          </a:p>
        </p:txBody>
      </p:sp>
      <p:sp>
        <p:nvSpPr>
          <p:cNvPr id="3" name="Content Placeholder 2"/>
          <p:cNvSpPr>
            <a:spLocks noGrp="1"/>
          </p:cNvSpPr>
          <p:nvPr>
            <p:ph idx="1"/>
          </p:nvPr>
        </p:nvSpPr>
        <p:spPr/>
        <p:txBody>
          <a:bodyPr/>
          <a:lstStyle/>
          <a:p>
            <a:r>
              <a:rPr lang="en-US" dirty="0">
                <a:ea typeface="Cambria"/>
                <a:cs typeface="Times New Roman"/>
              </a:rPr>
              <a:t>Prior to accepting a leadership position, it is important to understand the commitment that the duty brings.  </a:t>
            </a:r>
            <a:endParaRPr lang="en-US" dirty="0" smtClean="0">
              <a:ea typeface="Cambria"/>
              <a:cs typeface="Times New Roman"/>
            </a:endParaRPr>
          </a:p>
          <a:p>
            <a:pPr lvl="1"/>
            <a:r>
              <a:rPr lang="en-US" dirty="0" smtClean="0">
                <a:ea typeface="Cambria"/>
                <a:cs typeface="Times New Roman"/>
              </a:rPr>
              <a:t>Time commitment</a:t>
            </a:r>
          </a:p>
          <a:p>
            <a:pPr lvl="1"/>
            <a:r>
              <a:rPr lang="en-US" dirty="0" smtClean="0">
                <a:ea typeface="Cambria"/>
                <a:cs typeface="Times New Roman"/>
              </a:rPr>
              <a:t>Task breadth and depth</a:t>
            </a:r>
          </a:p>
          <a:p>
            <a:pPr lvl="1"/>
            <a:r>
              <a:rPr lang="en-US" dirty="0" smtClean="0">
                <a:ea typeface="Cambria"/>
                <a:cs typeface="Times New Roman"/>
              </a:rPr>
              <a:t>Connections and collaborations expected</a:t>
            </a:r>
          </a:p>
          <a:p>
            <a:r>
              <a:rPr lang="en-US" dirty="0" smtClean="0">
                <a:ea typeface="Cambria"/>
                <a:cs typeface="Times New Roman"/>
              </a:rPr>
              <a:t>The </a:t>
            </a:r>
            <a:r>
              <a:rPr lang="en-US" dirty="0">
                <a:ea typeface="Cambria"/>
                <a:cs typeface="Times New Roman"/>
              </a:rPr>
              <a:t>purpose of this document is to help ensure a successful tenure as a leader with careful planning of future semester teaching loads.</a:t>
            </a:r>
            <a:endParaRPr lang="en-US" dirty="0" smtClean="0">
              <a:effectLst/>
              <a:latin typeface="Cambria"/>
              <a:ea typeface="Cambria"/>
              <a:cs typeface="Times New Roman"/>
            </a:endParaRPr>
          </a:p>
          <a:p>
            <a:endParaRPr lang="en-US" dirty="0"/>
          </a:p>
        </p:txBody>
      </p:sp>
    </p:spTree>
    <p:extLst>
      <p:ext uri="{BB962C8B-B14F-4D97-AF65-F5344CB8AC3E}">
        <p14:creationId xmlns:p14="http://schemas.microsoft.com/office/powerpoint/2010/main" val="5584374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Reassigned time</a:t>
            </a:r>
            <a:endParaRPr lang="en-US" dirty="0"/>
          </a:p>
        </p:txBody>
      </p:sp>
      <p:sp>
        <p:nvSpPr>
          <p:cNvPr id="3" name="Content Placeholder 2"/>
          <p:cNvSpPr>
            <a:spLocks noGrp="1"/>
          </p:cNvSpPr>
          <p:nvPr>
            <p:ph idx="1"/>
          </p:nvPr>
        </p:nvSpPr>
        <p:spPr/>
        <p:txBody>
          <a:bodyPr>
            <a:normAutofit/>
          </a:bodyPr>
          <a:lstStyle/>
          <a:p>
            <a:r>
              <a:rPr lang="en-US" dirty="0" smtClean="0"/>
              <a:t>The </a:t>
            </a:r>
            <a:r>
              <a:rPr lang="en-US" dirty="0" smtClean="0"/>
              <a:t>Skyline College Academic Senate has 1.0 FTE assigned by the college to go towards Senate work. This is an agreement by the College President to support the leadership of the Senate. </a:t>
            </a:r>
          </a:p>
          <a:p>
            <a:pPr lvl="1"/>
            <a:r>
              <a:rPr lang="en-US" dirty="0" smtClean="0"/>
              <a:t>Allocation is done by the local senate president. </a:t>
            </a:r>
            <a:endParaRPr lang="en-US" dirty="0"/>
          </a:p>
          <a:p>
            <a:pPr lvl="1"/>
            <a:r>
              <a:rPr lang="en-US" dirty="0" smtClean="0"/>
              <a:t>Past practice has seen allocation of .4 to the President and .4 to Curriculum chair, depending </a:t>
            </a:r>
            <a:r>
              <a:rPr lang="en-US" dirty="0" smtClean="0"/>
              <a:t>on </a:t>
            </a:r>
            <a:r>
              <a:rPr lang="en-US" dirty="0" smtClean="0"/>
              <a:t>need, with remainder allocated </a:t>
            </a:r>
            <a:r>
              <a:rPr lang="en-US" dirty="0" smtClean="0"/>
              <a:t>by the local senate president for special task force leadership or initiative work, as needed</a:t>
            </a:r>
            <a:r>
              <a:rPr lang="en-US" dirty="0" smtClean="0"/>
              <a:t>.</a:t>
            </a:r>
          </a:p>
        </p:txBody>
      </p:sp>
    </p:spTree>
    <p:extLst>
      <p:ext uri="{BB962C8B-B14F-4D97-AF65-F5344CB8AC3E}">
        <p14:creationId xmlns:p14="http://schemas.microsoft.com/office/powerpoint/2010/main" val="330883955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ea typeface="Cambria"/>
                <a:cs typeface="Times New Roman"/>
              </a:rPr>
              <a:t>President</a:t>
            </a:r>
            <a:endParaRPr lang="en-US" dirty="0"/>
          </a:p>
        </p:txBody>
      </p:sp>
      <p:sp>
        <p:nvSpPr>
          <p:cNvPr id="3" name="Content Placeholder 2"/>
          <p:cNvSpPr>
            <a:spLocks noGrp="1"/>
          </p:cNvSpPr>
          <p:nvPr>
            <p:ph idx="1"/>
          </p:nvPr>
        </p:nvSpPr>
        <p:spPr/>
        <p:txBody>
          <a:bodyPr>
            <a:normAutofit fontScale="85000" lnSpcReduction="20000"/>
          </a:bodyPr>
          <a:lstStyle/>
          <a:p>
            <a:pPr marL="0" marR="0" indent="0">
              <a:lnSpc>
                <a:spcPct val="115000"/>
              </a:lnSpc>
              <a:spcBef>
                <a:spcPts val="0"/>
              </a:spcBef>
              <a:spcAft>
                <a:spcPts val="1000"/>
              </a:spcAft>
              <a:buNone/>
            </a:pPr>
            <a:r>
              <a:rPr lang="en-US" b="1" dirty="0">
                <a:ea typeface="Cambria"/>
                <a:cs typeface="Times New Roman"/>
              </a:rPr>
              <a:t>Key Meetings:	</a:t>
            </a:r>
            <a:endParaRPr lang="en-US" b="1" dirty="0" smtClean="0">
              <a:ea typeface="Cambria"/>
              <a:cs typeface="Times New Roman"/>
            </a:endParaRPr>
          </a:p>
          <a:p>
            <a:pPr marL="0" marR="0" indent="0">
              <a:lnSpc>
                <a:spcPct val="115000"/>
              </a:lnSpc>
              <a:spcBef>
                <a:spcPts val="0"/>
              </a:spcBef>
              <a:spcAft>
                <a:spcPts val="1000"/>
              </a:spcAft>
              <a:buNone/>
            </a:pPr>
            <a:r>
              <a:rPr lang="en-US" dirty="0" smtClean="0">
                <a:ea typeface="Cambria"/>
                <a:cs typeface="Times New Roman"/>
              </a:rPr>
              <a:t>1</a:t>
            </a:r>
            <a:r>
              <a:rPr lang="en-US" dirty="0">
                <a:ea typeface="Cambria"/>
                <a:cs typeface="Times New Roman"/>
              </a:rPr>
              <a:t>. Academic Senate </a:t>
            </a:r>
            <a:r>
              <a:rPr lang="en-US" dirty="0" smtClean="0">
                <a:ea typeface="Cambria"/>
                <a:cs typeface="Times New Roman"/>
              </a:rPr>
              <a:t>2x/month (1</a:t>
            </a:r>
            <a:r>
              <a:rPr lang="en-US" baseline="30000" dirty="0" smtClean="0">
                <a:ea typeface="Cambria"/>
                <a:cs typeface="Times New Roman"/>
              </a:rPr>
              <a:t>st</a:t>
            </a:r>
            <a:r>
              <a:rPr lang="en-US" dirty="0" smtClean="0">
                <a:ea typeface="Cambria"/>
                <a:cs typeface="Times New Roman"/>
              </a:rPr>
              <a:t> and 3</a:t>
            </a:r>
            <a:r>
              <a:rPr lang="en-US" baseline="30000" dirty="0" smtClean="0">
                <a:ea typeface="Cambria"/>
                <a:cs typeface="Times New Roman"/>
              </a:rPr>
              <a:t>rd</a:t>
            </a:r>
            <a:r>
              <a:rPr lang="en-US" dirty="0" smtClean="0">
                <a:ea typeface="Cambria"/>
                <a:cs typeface="Times New Roman"/>
              </a:rPr>
              <a:t> Tue. 2-4pm)</a:t>
            </a:r>
            <a:endParaRPr lang="en-US" dirty="0" smtClean="0">
              <a:effectLst/>
              <a:ea typeface="Cambria"/>
              <a:cs typeface="Times New Roman"/>
            </a:endParaRPr>
          </a:p>
          <a:p>
            <a:pPr marL="0" marR="0" indent="0">
              <a:lnSpc>
                <a:spcPct val="115000"/>
              </a:lnSpc>
              <a:spcBef>
                <a:spcPts val="0"/>
              </a:spcBef>
              <a:spcAft>
                <a:spcPts val="1000"/>
              </a:spcAft>
              <a:buNone/>
            </a:pPr>
            <a:r>
              <a:rPr lang="en-US" dirty="0" smtClean="0">
                <a:ea typeface="Cambria"/>
                <a:cs typeface="Times New Roman"/>
              </a:rPr>
              <a:t>2</a:t>
            </a:r>
            <a:r>
              <a:rPr lang="en-US" dirty="0">
                <a:ea typeface="Cambria"/>
                <a:cs typeface="Times New Roman"/>
              </a:rPr>
              <a:t>. District Academic Senate (2</a:t>
            </a:r>
            <a:r>
              <a:rPr lang="en-US" baseline="30000" dirty="0">
                <a:ea typeface="Cambria"/>
                <a:cs typeface="Times New Roman"/>
              </a:rPr>
              <a:t>nd</a:t>
            </a:r>
            <a:r>
              <a:rPr lang="en-US" dirty="0">
                <a:ea typeface="Cambria"/>
                <a:cs typeface="Times New Roman"/>
              </a:rPr>
              <a:t> </a:t>
            </a:r>
            <a:r>
              <a:rPr lang="en-US" dirty="0" smtClean="0">
                <a:ea typeface="Cambria"/>
                <a:cs typeface="Times New Roman"/>
              </a:rPr>
              <a:t>Mon. </a:t>
            </a:r>
            <a:r>
              <a:rPr lang="en-US" dirty="0">
                <a:ea typeface="Cambria"/>
                <a:cs typeface="Times New Roman"/>
              </a:rPr>
              <a:t>2-4pm)</a:t>
            </a:r>
            <a:endParaRPr lang="en-US" dirty="0" smtClean="0">
              <a:effectLst/>
              <a:ea typeface="Cambria"/>
              <a:cs typeface="Times New Roman"/>
            </a:endParaRPr>
          </a:p>
          <a:p>
            <a:pPr marL="0" marR="0" indent="0">
              <a:lnSpc>
                <a:spcPct val="115000"/>
              </a:lnSpc>
              <a:spcBef>
                <a:spcPts val="0"/>
              </a:spcBef>
              <a:spcAft>
                <a:spcPts val="1000"/>
              </a:spcAft>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r"/>
              </a:tabLst>
            </a:pPr>
            <a:r>
              <a:rPr lang="en-US" dirty="0" smtClean="0">
                <a:ea typeface="Cambria"/>
                <a:cs typeface="Times New Roman"/>
              </a:rPr>
              <a:t>3</a:t>
            </a:r>
            <a:r>
              <a:rPr lang="en-US" dirty="0">
                <a:ea typeface="Cambria"/>
                <a:cs typeface="Times New Roman"/>
              </a:rPr>
              <a:t>. District Strategic Planning Council (2</a:t>
            </a:r>
            <a:r>
              <a:rPr lang="en-US" baseline="30000" dirty="0">
                <a:ea typeface="Cambria"/>
                <a:cs typeface="Times New Roman"/>
              </a:rPr>
              <a:t>nd</a:t>
            </a:r>
            <a:r>
              <a:rPr lang="en-US" dirty="0">
                <a:ea typeface="Cambria"/>
                <a:cs typeface="Times New Roman"/>
              </a:rPr>
              <a:t> </a:t>
            </a:r>
            <a:r>
              <a:rPr lang="en-US" dirty="0" smtClean="0">
                <a:ea typeface="Cambria"/>
                <a:cs typeface="Times New Roman"/>
              </a:rPr>
              <a:t>Mon. </a:t>
            </a:r>
            <a:r>
              <a:rPr lang="en-US" dirty="0">
                <a:ea typeface="Cambria"/>
                <a:cs typeface="Times New Roman"/>
              </a:rPr>
              <a:t>12-2pm)	</a:t>
            </a:r>
            <a:endParaRPr lang="en-US" dirty="0" smtClean="0">
              <a:effectLst/>
              <a:ea typeface="Cambria"/>
              <a:cs typeface="Times New Roman"/>
            </a:endParaRPr>
          </a:p>
          <a:p>
            <a:pPr marL="0" marR="0" indent="0">
              <a:lnSpc>
                <a:spcPct val="115000"/>
              </a:lnSpc>
              <a:spcBef>
                <a:spcPts val="0"/>
              </a:spcBef>
              <a:spcAft>
                <a:spcPts val="1000"/>
              </a:spcAft>
              <a:buNone/>
            </a:pPr>
            <a:r>
              <a:rPr lang="en-US" dirty="0" smtClean="0">
                <a:ea typeface="Cambria"/>
                <a:cs typeface="Times New Roman"/>
              </a:rPr>
              <a:t>4</a:t>
            </a:r>
            <a:r>
              <a:rPr lang="en-US" dirty="0">
                <a:ea typeface="Cambria"/>
                <a:cs typeface="Times New Roman"/>
              </a:rPr>
              <a:t>. District Participatory Governance Council (1</a:t>
            </a:r>
            <a:r>
              <a:rPr lang="en-US" baseline="30000" dirty="0">
                <a:ea typeface="Cambria"/>
                <a:cs typeface="Times New Roman"/>
              </a:rPr>
              <a:t>st</a:t>
            </a:r>
            <a:r>
              <a:rPr lang="en-US" dirty="0">
                <a:ea typeface="Cambria"/>
                <a:cs typeface="Times New Roman"/>
              </a:rPr>
              <a:t> </a:t>
            </a:r>
            <a:r>
              <a:rPr lang="en-US" dirty="0" smtClean="0">
                <a:ea typeface="Cambria"/>
                <a:cs typeface="Times New Roman"/>
              </a:rPr>
              <a:t>Mon. </a:t>
            </a:r>
            <a:r>
              <a:rPr lang="en-US" dirty="0">
                <a:ea typeface="Cambria"/>
                <a:cs typeface="Times New Roman"/>
              </a:rPr>
              <a:t>2-4 pm)</a:t>
            </a:r>
            <a:endParaRPr lang="en-US" dirty="0" smtClean="0">
              <a:effectLst/>
              <a:ea typeface="Cambria"/>
              <a:cs typeface="Times New Roman"/>
            </a:endParaRPr>
          </a:p>
          <a:p>
            <a:pPr marL="0" marR="0" indent="0">
              <a:lnSpc>
                <a:spcPct val="115000"/>
              </a:lnSpc>
              <a:spcBef>
                <a:spcPts val="0"/>
              </a:spcBef>
              <a:spcAft>
                <a:spcPts val="1000"/>
              </a:spcAft>
              <a:buNone/>
            </a:pPr>
            <a:r>
              <a:rPr lang="en-US" dirty="0" smtClean="0">
                <a:ea typeface="Cambria"/>
                <a:cs typeface="Times New Roman"/>
              </a:rPr>
              <a:t>5. Co-chair SPARC (2</a:t>
            </a:r>
            <a:r>
              <a:rPr lang="en-US" baseline="30000" dirty="0" smtClean="0">
                <a:ea typeface="Cambria"/>
                <a:cs typeface="Times New Roman"/>
              </a:rPr>
              <a:t>nd</a:t>
            </a:r>
            <a:r>
              <a:rPr lang="en-US" dirty="0" smtClean="0">
                <a:ea typeface="Cambria"/>
                <a:cs typeface="Times New Roman"/>
              </a:rPr>
              <a:t> </a:t>
            </a:r>
            <a:r>
              <a:rPr lang="en-US" dirty="0">
                <a:ea typeface="Cambria"/>
                <a:cs typeface="Times New Roman"/>
              </a:rPr>
              <a:t>and last </a:t>
            </a:r>
            <a:r>
              <a:rPr lang="en-US" dirty="0" smtClean="0">
                <a:ea typeface="Cambria"/>
                <a:cs typeface="Times New Roman"/>
              </a:rPr>
              <a:t>Thu. 2-4pm)</a:t>
            </a:r>
            <a:endParaRPr lang="en-US" dirty="0" smtClean="0">
              <a:effectLst/>
              <a:ea typeface="Cambria"/>
              <a:cs typeface="Times New Roman"/>
            </a:endParaRPr>
          </a:p>
          <a:p>
            <a:pPr marL="0" marR="0" indent="0">
              <a:lnSpc>
                <a:spcPct val="115000"/>
              </a:lnSpc>
              <a:spcBef>
                <a:spcPts val="0"/>
              </a:spcBef>
              <a:spcAft>
                <a:spcPts val="1000"/>
              </a:spcAft>
              <a:buNone/>
            </a:pPr>
            <a:r>
              <a:rPr lang="en-US" dirty="0" smtClean="0">
                <a:ea typeface="Cambria"/>
                <a:cs typeface="Times New Roman"/>
              </a:rPr>
              <a:t>6. College </a:t>
            </a:r>
            <a:r>
              <a:rPr lang="en-US" dirty="0">
                <a:ea typeface="Cambria"/>
                <a:cs typeface="Times New Roman"/>
              </a:rPr>
              <a:t>Governance Council </a:t>
            </a:r>
            <a:r>
              <a:rPr lang="en-US" dirty="0" smtClean="0">
                <a:ea typeface="Cambria"/>
                <a:cs typeface="Times New Roman"/>
              </a:rPr>
              <a:t>(last Wed. </a:t>
            </a:r>
            <a:r>
              <a:rPr lang="en-US" dirty="0">
                <a:ea typeface="Cambria"/>
                <a:cs typeface="Times New Roman"/>
              </a:rPr>
              <a:t>2-4pm</a:t>
            </a:r>
            <a:r>
              <a:rPr lang="en-US" dirty="0" smtClean="0">
                <a:ea typeface="Cambria"/>
                <a:cs typeface="Times New Roman"/>
              </a:rPr>
              <a:t>)</a:t>
            </a:r>
          </a:p>
          <a:p>
            <a:pPr marL="0" marR="0" indent="0">
              <a:lnSpc>
                <a:spcPct val="115000"/>
              </a:lnSpc>
              <a:spcBef>
                <a:spcPts val="0"/>
              </a:spcBef>
              <a:spcAft>
                <a:spcPts val="1000"/>
              </a:spcAft>
              <a:buNone/>
            </a:pPr>
            <a:r>
              <a:rPr lang="en-US" b="1" dirty="0" smtClean="0">
                <a:effectLst/>
                <a:ea typeface="Cambria"/>
                <a:cs typeface="Times New Roman"/>
              </a:rPr>
              <a:t>Other meetings:</a:t>
            </a:r>
          </a:p>
          <a:p>
            <a:pPr lvl="0"/>
            <a:r>
              <a:rPr lang="en-US" dirty="0" smtClean="0"/>
              <a:t>Regular meetings </a:t>
            </a:r>
            <a:r>
              <a:rPr lang="en-US" dirty="0"/>
              <a:t>with college president (1/2 hour, scheduled)</a:t>
            </a:r>
          </a:p>
          <a:p>
            <a:pPr lvl="0"/>
            <a:r>
              <a:rPr lang="en-US" dirty="0" smtClean="0"/>
              <a:t>Regular meetings </a:t>
            </a:r>
            <a:r>
              <a:rPr lang="en-US" dirty="0"/>
              <a:t>with VPI (1/2-1 hour, scheduled)</a:t>
            </a:r>
          </a:p>
          <a:p>
            <a:pPr lvl="0"/>
            <a:r>
              <a:rPr lang="en-US" dirty="0"/>
              <a:t>Senate plenaries 2x/year (Fall in Irvine, Spring in SF)</a:t>
            </a:r>
          </a:p>
          <a:p>
            <a:pPr marL="0" marR="0" indent="0">
              <a:lnSpc>
                <a:spcPct val="115000"/>
              </a:lnSpc>
              <a:spcBef>
                <a:spcPts val="0"/>
              </a:spcBef>
              <a:spcAft>
                <a:spcPts val="1000"/>
              </a:spcAft>
              <a:buNone/>
            </a:pPr>
            <a:endParaRPr lang="en-US" dirty="0" smtClean="0">
              <a:effectLst/>
              <a:ea typeface="Cambria"/>
              <a:cs typeface="Times New Roman"/>
            </a:endParaRPr>
          </a:p>
          <a:p>
            <a:endParaRPr lang="en-US" dirty="0"/>
          </a:p>
        </p:txBody>
      </p:sp>
    </p:spTree>
    <p:extLst>
      <p:ext uri="{BB962C8B-B14F-4D97-AF65-F5344CB8AC3E}">
        <p14:creationId xmlns:p14="http://schemas.microsoft.com/office/powerpoint/2010/main" val="16693689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ea typeface="Cambria"/>
                <a:cs typeface="Times New Roman"/>
              </a:rPr>
              <a:t>President</a:t>
            </a:r>
            <a:endParaRPr lang="en-US" dirty="0"/>
          </a:p>
        </p:txBody>
      </p:sp>
      <p:sp>
        <p:nvSpPr>
          <p:cNvPr id="3" name="Content Placeholder 2"/>
          <p:cNvSpPr>
            <a:spLocks noGrp="1"/>
          </p:cNvSpPr>
          <p:nvPr>
            <p:ph idx="1"/>
          </p:nvPr>
        </p:nvSpPr>
        <p:spPr>
          <a:xfrm>
            <a:off x="304800" y="1752600"/>
            <a:ext cx="8610600" cy="4800600"/>
          </a:xfrm>
        </p:spPr>
        <p:txBody>
          <a:bodyPr>
            <a:noAutofit/>
          </a:bodyPr>
          <a:lstStyle/>
          <a:p>
            <a:pPr marL="0" indent="0">
              <a:buNone/>
            </a:pPr>
            <a:r>
              <a:rPr lang="en-US" sz="2000" b="1" dirty="0" smtClean="0"/>
              <a:t>Optional/recommended affiliations:</a:t>
            </a:r>
          </a:p>
          <a:p>
            <a:r>
              <a:rPr lang="en-US" sz="2000" dirty="0" smtClean="0"/>
              <a:t>Curriculum Committee (1</a:t>
            </a:r>
            <a:r>
              <a:rPr lang="en-US" sz="2000" baseline="30000" dirty="0" smtClean="0"/>
              <a:t>st</a:t>
            </a:r>
            <a:r>
              <a:rPr lang="en-US" sz="2000" dirty="0" smtClean="0"/>
              <a:t>/3</a:t>
            </a:r>
            <a:r>
              <a:rPr lang="en-US" sz="2000" baseline="30000" dirty="0" smtClean="0"/>
              <a:t>rd</a:t>
            </a:r>
            <a:r>
              <a:rPr lang="en-US" sz="2000" dirty="0" smtClean="0"/>
              <a:t>/5</a:t>
            </a:r>
            <a:r>
              <a:rPr lang="en-US" sz="2000" baseline="30000" dirty="0" smtClean="0"/>
              <a:t>th</a:t>
            </a:r>
            <a:r>
              <a:rPr lang="en-US" sz="2000" dirty="0" smtClean="0"/>
              <a:t> Wed 2-5pm) </a:t>
            </a:r>
            <a:endParaRPr lang="en-US" sz="2000" dirty="0"/>
          </a:p>
          <a:p>
            <a:pPr marL="0" indent="0">
              <a:buNone/>
            </a:pPr>
            <a:r>
              <a:rPr lang="en-US" sz="2000" b="1" dirty="0" smtClean="0"/>
              <a:t>General </a:t>
            </a:r>
            <a:r>
              <a:rPr lang="en-US" sz="2000" b="1" dirty="0"/>
              <a:t>duties</a:t>
            </a:r>
            <a:r>
              <a:rPr lang="en-US" sz="2000" b="1" dirty="0" smtClean="0"/>
              <a:t>: Please see </a:t>
            </a:r>
            <a:r>
              <a:rPr lang="en-US" sz="2000" b="1" dirty="0"/>
              <a:t>SCAS bylaws at </a:t>
            </a:r>
            <a:r>
              <a:rPr lang="en-US" sz="2000" b="1" dirty="0">
                <a:hlinkClick r:id="rId2"/>
              </a:rPr>
              <a:t>http://</a:t>
            </a:r>
            <a:r>
              <a:rPr lang="en-US" sz="2000" b="1" dirty="0" smtClean="0">
                <a:hlinkClick r:id="rId2"/>
              </a:rPr>
              <a:t>www.skylinecollege.edu/academicsenate/index.php</a:t>
            </a:r>
            <a:r>
              <a:rPr lang="en-US" sz="2000" b="1" dirty="0" smtClean="0"/>
              <a:t> </a:t>
            </a:r>
            <a:endParaRPr lang="en-US" sz="2000" b="1" dirty="0"/>
          </a:p>
          <a:p>
            <a:pPr lvl="0"/>
            <a:r>
              <a:rPr lang="en-US" sz="2000" dirty="0" smtClean="0"/>
              <a:t>Know the 10+1 and view all work at the college through that lens</a:t>
            </a:r>
          </a:p>
          <a:p>
            <a:pPr lvl="0"/>
            <a:r>
              <a:rPr lang="en-US" sz="2000" dirty="0" smtClean="0"/>
              <a:t>Prepare agendas/conduct meetings in accordance w/Brown Act</a:t>
            </a:r>
          </a:p>
          <a:p>
            <a:pPr lvl="0"/>
            <a:r>
              <a:rPr lang="en-US" sz="2000" dirty="0" smtClean="0"/>
              <a:t>Ensure training of senate in senate duties</a:t>
            </a:r>
          </a:p>
          <a:p>
            <a:pPr lvl="0"/>
            <a:r>
              <a:rPr lang="en-US" sz="2000" dirty="0" smtClean="0"/>
              <a:t>Coordinate equivalencies committees, as needed</a:t>
            </a:r>
            <a:endParaRPr lang="en-US" sz="2000" dirty="0"/>
          </a:p>
          <a:p>
            <a:pPr lvl="0"/>
            <a:r>
              <a:rPr lang="en-US" sz="2000" dirty="0" smtClean="0"/>
              <a:t>Conduct timely communication, both individually and all-campus, </a:t>
            </a:r>
            <a:r>
              <a:rPr lang="en-US" sz="2000" dirty="0"/>
              <a:t>as </a:t>
            </a:r>
            <a:r>
              <a:rPr lang="en-US" sz="2000" dirty="0" smtClean="0"/>
              <a:t>needed</a:t>
            </a:r>
          </a:p>
          <a:p>
            <a:pPr lvl="0"/>
            <a:r>
              <a:rPr lang="en-US" sz="2000" dirty="0" smtClean="0"/>
              <a:t>Be accessible via office hours, Senate-sponsored events, email</a:t>
            </a:r>
          </a:p>
          <a:p>
            <a:pPr lvl="0"/>
            <a:r>
              <a:rPr lang="en-US" sz="2000" dirty="0" smtClean="0"/>
              <a:t>Attend two state plenary sessions (1 Spring, 1 Fall) and 2 local area meetings (1 Spring, 1 Fall)</a:t>
            </a:r>
          </a:p>
        </p:txBody>
      </p:sp>
    </p:spTree>
    <p:extLst>
      <p:ext uri="{BB962C8B-B14F-4D97-AF65-F5344CB8AC3E}">
        <p14:creationId xmlns:p14="http://schemas.microsoft.com/office/powerpoint/2010/main" val="83025188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Vice </a:t>
            </a:r>
            <a:r>
              <a:rPr lang="en-US" b="1" dirty="0" smtClean="0"/>
              <a:t>President</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en-US" b="1" dirty="0"/>
              <a:t>Key </a:t>
            </a:r>
            <a:r>
              <a:rPr lang="en-US" b="1" dirty="0" smtClean="0"/>
              <a:t>Meetings:</a:t>
            </a:r>
          </a:p>
          <a:p>
            <a:pPr marL="0" indent="0">
              <a:buNone/>
            </a:pPr>
            <a:r>
              <a:rPr lang="en-US" dirty="0" smtClean="0"/>
              <a:t>1</a:t>
            </a:r>
            <a:r>
              <a:rPr lang="en-US" dirty="0"/>
              <a:t>. </a:t>
            </a:r>
            <a:r>
              <a:rPr lang="en-US" dirty="0">
                <a:ea typeface="Cambria"/>
                <a:cs typeface="Times New Roman"/>
              </a:rPr>
              <a:t>Academic Senate 2x/month (1</a:t>
            </a:r>
            <a:r>
              <a:rPr lang="en-US" baseline="30000" dirty="0">
                <a:ea typeface="Cambria"/>
                <a:cs typeface="Times New Roman"/>
              </a:rPr>
              <a:t>st</a:t>
            </a:r>
            <a:r>
              <a:rPr lang="en-US" dirty="0">
                <a:ea typeface="Cambria"/>
                <a:cs typeface="Times New Roman"/>
              </a:rPr>
              <a:t> and 3</a:t>
            </a:r>
            <a:r>
              <a:rPr lang="en-US" baseline="30000" dirty="0">
                <a:ea typeface="Cambria"/>
                <a:cs typeface="Times New Roman"/>
              </a:rPr>
              <a:t>rd</a:t>
            </a:r>
            <a:r>
              <a:rPr lang="en-US" dirty="0">
                <a:ea typeface="Cambria"/>
                <a:cs typeface="Times New Roman"/>
              </a:rPr>
              <a:t> Tue. 2-4pm</a:t>
            </a:r>
            <a:r>
              <a:rPr lang="en-US" dirty="0" smtClean="0">
                <a:ea typeface="Cambria"/>
                <a:cs typeface="Times New Roman"/>
              </a:rPr>
              <a:t>)</a:t>
            </a:r>
            <a:endParaRPr lang="en-US" dirty="0"/>
          </a:p>
          <a:p>
            <a:pPr marL="0" indent="0">
              <a:buNone/>
            </a:pPr>
            <a:r>
              <a:rPr lang="en-US" dirty="0" smtClean="0"/>
              <a:t>2</a:t>
            </a:r>
            <a:r>
              <a:rPr lang="en-US" dirty="0"/>
              <a:t>. District Academic Senate (2</a:t>
            </a:r>
            <a:r>
              <a:rPr lang="en-US" baseline="30000" dirty="0"/>
              <a:t>nd</a:t>
            </a:r>
            <a:r>
              <a:rPr lang="en-US" dirty="0"/>
              <a:t> </a:t>
            </a:r>
            <a:r>
              <a:rPr lang="en-US" dirty="0" smtClean="0"/>
              <a:t>Mon/</a:t>
            </a:r>
            <a:r>
              <a:rPr lang="en-US" dirty="0" err="1" smtClean="0"/>
              <a:t>mo</a:t>
            </a:r>
            <a:r>
              <a:rPr lang="en-US" dirty="0" smtClean="0"/>
              <a:t> 2-4:30 pm</a:t>
            </a:r>
            <a:r>
              <a:rPr lang="en-US" dirty="0"/>
              <a:t>)</a:t>
            </a:r>
          </a:p>
          <a:p>
            <a:pPr marL="0" indent="0">
              <a:buNone/>
            </a:pPr>
            <a:r>
              <a:rPr lang="en-US" dirty="0" smtClean="0"/>
              <a:t>3</a:t>
            </a:r>
            <a:r>
              <a:rPr lang="en-US" dirty="0"/>
              <a:t>. College Governance Council </a:t>
            </a:r>
            <a:r>
              <a:rPr lang="en-US" dirty="0" smtClean="0"/>
              <a:t>(last Wed </a:t>
            </a:r>
            <a:r>
              <a:rPr lang="en-US" dirty="0"/>
              <a:t>2-4pm</a:t>
            </a:r>
            <a:r>
              <a:rPr lang="en-US" dirty="0" smtClean="0"/>
              <a:t>)</a:t>
            </a:r>
            <a:r>
              <a:rPr lang="en-US" dirty="0"/>
              <a:t> </a:t>
            </a:r>
            <a:endParaRPr lang="en-US" dirty="0" smtClean="0"/>
          </a:p>
          <a:p>
            <a:pPr marL="0" indent="0">
              <a:buNone/>
            </a:pPr>
            <a:endParaRPr lang="en-US" dirty="0"/>
          </a:p>
          <a:p>
            <a:pPr marL="0" indent="0">
              <a:buNone/>
            </a:pPr>
            <a:r>
              <a:rPr lang="en-US" b="1" dirty="0" smtClean="0"/>
              <a:t>Other </a:t>
            </a:r>
            <a:r>
              <a:rPr lang="en-US" b="1" dirty="0"/>
              <a:t>Meetings:</a:t>
            </a:r>
          </a:p>
          <a:p>
            <a:pPr lvl="0"/>
            <a:r>
              <a:rPr lang="en-US" dirty="0"/>
              <a:t>State plenaries 2x/year, if </a:t>
            </a:r>
            <a:r>
              <a:rPr lang="en-US" dirty="0" smtClean="0"/>
              <a:t>possible (not required)</a:t>
            </a:r>
            <a:endParaRPr lang="en-US" dirty="0"/>
          </a:p>
          <a:p>
            <a:pPr marL="0" indent="0">
              <a:buNone/>
            </a:pPr>
            <a:endParaRPr lang="en-US" dirty="0" smtClean="0"/>
          </a:p>
          <a:p>
            <a:pPr marL="0" indent="0">
              <a:buNone/>
            </a:pPr>
            <a:r>
              <a:rPr lang="en-US" b="1" dirty="0"/>
              <a:t>General duties: Please see SCAS bylaws at </a:t>
            </a:r>
            <a:r>
              <a:rPr lang="en-US" b="1" dirty="0">
                <a:hlinkClick r:id="rId2"/>
              </a:rPr>
              <a:t>http://www.skylinecollege.edu/academicsenate/index.php</a:t>
            </a:r>
            <a:r>
              <a:rPr lang="en-US" b="1" dirty="0"/>
              <a:t> </a:t>
            </a:r>
          </a:p>
          <a:p>
            <a:pPr lvl="0"/>
            <a:r>
              <a:rPr lang="en-US" dirty="0" smtClean="0"/>
              <a:t>Conduct </a:t>
            </a:r>
            <a:r>
              <a:rPr lang="en-US" dirty="0" smtClean="0"/>
              <a:t>communication in </a:t>
            </a:r>
            <a:r>
              <a:rPr lang="en-US" dirty="0"/>
              <a:t>a timely manner.</a:t>
            </a:r>
          </a:p>
          <a:p>
            <a:pPr lvl="0"/>
            <a:r>
              <a:rPr lang="en-US" dirty="0"/>
              <a:t>Fill in for the president in event of absence.</a:t>
            </a:r>
          </a:p>
          <a:p>
            <a:endParaRPr lang="en-US" dirty="0"/>
          </a:p>
          <a:p>
            <a:endParaRPr lang="en-US" dirty="0"/>
          </a:p>
        </p:txBody>
      </p:sp>
    </p:spTree>
    <p:extLst>
      <p:ext uri="{BB962C8B-B14F-4D97-AF65-F5344CB8AC3E}">
        <p14:creationId xmlns:p14="http://schemas.microsoft.com/office/powerpoint/2010/main" val="390330448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Secretary</a:t>
            </a:r>
            <a:r>
              <a:rPr lang="en-US" dirty="0"/>
              <a:t/>
            </a:r>
            <a:br>
              <a:rPr lang="en-US" dirty="0"/>
            </a:b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en-US" b="1" dirty="0" smtClean="0"/>
              <a:t>Key Meetings: </a:t>
            </a:r>
          </a:p>
          <a:p>
            <a:pPr indent="-342900">
              <a:lnSpc>
                <a:spcPct val="115000"/>
              </a:lnSpc>
              <a:spcBef>
                <a:spcPts val="0"/>
              </a:spcBef>
              <a:spcAft>
                <a:spcPts val="1000"/>
              </a:spcAft>
            </a:pPr>
            <a:r>
              <a:rPr lang="en-US" dirty="0">
                <a:ea typeface="Cambria"/>
                <a:cs typeface="Times New Roman"/>
              </a:rPr>
              <a:t>Academic Senate 2x/month (1</a:t>
            </a:r>
            <a:r>
              <a:rPr lang="en-US" baseline="30000" dirty="0">
                <a:ea typeface="Cambria"/>
                <a:cs typeface="Times New Roman"/>
              </a:rPr>
              <a:t>st</a:t>
            </a:r>
            <a:r>
              <a:rPr lang="en-US" dirty="0">
                <a:ea typeface="Cambria"/>
                <a:cs typeface="Times New Roman"/>
              </a:rPr>
              <a:t> and 3</a:t>
            </a:r>
            <a:r>
              <a:rPr lang="en-US" baseline="30000" dirty="0">
                <a:ea typeface="Cambria"/>
                <a:cs typeface="Times New Roman"/>
              </a:rPr>
              <a:t>rd</a:t>
            </a:r>
            <a:r>
              <a:rPr lang="en-US" dirty="0">
                <a:ea typeface="Cambria"/>
                <a:cs typeface="Times New Roman"/>
              </a:rPr>
              <a:t> Tue. 2-4pm)</a:t>
            </a:r>
          </a:p>
          <a:p>
            <a:pPr marL="0" indent="0">
              <a:buNone/>
            </a:pPr>
            <a:endParaRPr lang="en-US" dirty="0" smtClean="0"/>
          </a:p>
          <a:p>
            <a:pPr marL="0" indent="0">
              <a:buNone/>
            </a:pPr>
            <a:r>
              <a:rPr lang="en-US" b="1" dirty="0" smtClean="0"/>
              <a:t>Other </a:t>
            </a:r>
            <a:r>
              <a:rPr lang="en-US" b="1" dirty="0"/>
              <a:t>Meetings:  </a:t>
            </a:r>
            <a:endParaRPr lang="en-US" b="1" dirty="0" smtClean="0"/>
          </a:p>
          <a:p>
            <a:r>
              <a:rPr lang="en-US" dirty="0" smtClean="0"/>
              <a:t>State </a:t>
            </a:r>
            <a:r>
              <a:rPr lang="en-US" dirty="0"/>
              <a:t>plenaries 2x/year </a:t>
            </a:r>
            <a:r>
              <a:rPr lang="en-US" dirty="0" smtClean="0"/>
              <a:t>(optional)</a:t>
            </a:r>
            <a:endParaRPr lang="en-US" dirty="0"/>
          </a:p>
          <a:p>
            <a:pPr marL="0" indent="0">
              <a:buNone/>
            </a:pPr>
            <a:endParaRPr lang="en-US" dirty="0" smtClean="0"/>
          </a:p>
          <a:p>
            <a:pPr marL="0" indent="0">
              <a:buNone/>
            </a:pPr>
            <a:r>
              <a:rPr lang="en-US" b="1" dirty="0"/>
              <a:t>General duties: Please see SCAS bylaws at </a:t>
            </a:r>
            <a:r>
              <a:rPr lang="en-US" b="1" dirty="0">
                <a:hlinkClick r:id="rId2"/>
              </a:rPr>
              <a:t>http://www.skylinecollege.edu/academicsenate/index.php</a:t>
            </a:r>
            <a:r>
              <a:rPr lang="en-US" b="1" dirty="0"/>
              <a:t> </a:t>
            </a:r>
          </a:p>
          <a:p>
            <a:pPr lvl="0"/>
            <a:r>
              <a:rPr lang="en-US" dirty="0" smtClean="0"/>
              <a:t>Take </a:t>
            </a:r>
            <a:r>
              <a:rPr lang="en-US" dirty="0"/>
              <a:t>notes with objectivity and detail.</a:t>
            </a:r>
          </a:p>
          <a:p>
            <a:pPr lvl="0"/>
            <a:r>
              <a:rPr lang="en-US" dirty="0"/>
              <a:t>Submit draft notes in a timely manner.</a:t>
            </a:r>
          </a:p>
          <a:p>
            <a:pPr lvl="0"/>
            <a:r>
              <a:rPr lang="en-US" dirty="0"/>
              <a:t>Submit revisions in a timely </a:t>
            </a:r>
            <a:r>
              <a:rPr lang="en-US" dirty="0" smtClean="0"/>
              <a:t>manner.</a:t>
            </a:r>
          </a:p>
          <a:p>
            <a:pPr lvl="0"/>
            <a:r>
              <a:rPr lang="en-US" dirty="0" smtClean="0"/>
              <a:t>Post or assist posting of documents to </a:t>
            </a:r>
            <a:r>
              <a:rPr lang="en-US" dirty="0" err="1" smtClean="0"/>
              <a:t>AcSen</a:t>
            </a:r>
            <a:r>
              <a:rPr lang="en-US" dirty="0" smtClean="0"/>
              <a:t> web page</a:t>
            </a:r>
            <a:endParaRPr lang="en-US" dirty="0"/>
          </a:p>
          <a:p>
            <a:endParaRPr lang="en-US" dirty="0"/>
          </a:p>
        </p:txBody>
      </p:sp>
    </p:spTree>
    <p:extLst>
      <p:ext uri="{BB962C8B-B14F-4D97-AF65-F5344CB8AC3E}">
        <p14:creationId xmlns:p14="http://schemas.microsoft.com/office/powerpoint/2010/main" val="125954485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Treasurer</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US" b="1" dirty="0"/>
              <a:t>Key Meetings: </a:t>
            </a:r>
            <a:endParaRPr lang="en-US" b="1" dirty="0" smtClean="0"/>
          </a:p>
          <a:p>
            <a:pPr indent="-342900">
              <a:lnSpc>
                <a:spcPct val="115000"/>
              </a:lnSpc>
              <a:spcBef>
                <a:spcPts val="0"/>
              </a:spcBef>
              <a:spcAft>
                <a:spcPts val="1000"/>
              </a:spcAft>
            </a:pPr>
            <a:r>
              <a:rPr lang="en-US" dirty="0">
                <a:ea typeface="Cambria"/>
                <a:cs typeface="Times New Roman"/>
              </a:rPr>
              <a:t>Academic Senate 2x/month (1</a:t>
            </a:r>
            <a:r>
              <a:rPr lang="en-US" baseline="30000" dirty="0">
                <a:ea typeface="Cambria"/>
                <a:cs typeface="Times New Roman"/>
              </a:rPr>
              <a:t>st</a:t>
            </a:r>
            <a:r>
              <a:rPr lang="en-US" dirty="0">
                <a:ea typeface="Cambria"/>
                <a:cs typeface="Times New Roman"/>
              </a:rPr>
              <a:t> and 3</a:t>
            </a:r>
            <a:r>
              <a:rPr lang="en-US" baseline="30000" dirty="0">
                <a:ea typeface="Cambria"/>
                <a:cs typeface="Times New Roman"/>
              </a:rPr>
              <a:t>rd</a:t>
            </a:r>
            <a:r>
              <a:rPr lang="en-US" dirty="0">
                <a:ea typeface="Cambria"/>
                <a:cs typeface="Times New Roman"/>
              </a:rPr>
              <a:t> Tue. 2-4pm)</a:t>
            </a:r>
          </a:p>
          <a:p>
            <a:pPr marL="0" indent="0">
              <a:buNone/>
            </a:pPr>
            <a:endParaRPr lang="en-US" dirty="0" smtClean="0"/>
          </a:p>
          <a:p>
            <a:pPr marL="0" indent="0">
              <a:buNone/>
            </a:pPr>
            <a:r>
              <a:rPr lang="en-US" b="1" dirty="0" smtClean="0"/>
              <a:t>Other </a:t>
            </a:r>
            <a:r>
              <a:rPr lang="en-US" b="1" dirty="0"/>
              <a:t>meetings:  </a:t>
            </a:r>
            <a:r>
              <a:rPr lang="en-US" dirty="0"/>
              <a:t>State plenaries 2x/year </a:t>
            </a:r>
            <a:r>
              <a:rPr lang="en-US" dirty="0" smtClean="0"/>
              <a:t>(optional)</a:t>
            </a:r>
            <a:endParaRPr lang="en-US" dirty="0"/>
          </a:p>
          <a:p>
            <a:pPr marL="0" indent="0">
              <a:buNone/>
            </a:pPr>
            <a:endParaRPr lang="en-US" dirty="0" smtClean="0"/>
          </a:p>
          <a:p>
            <a:pPr marL="0" indent="0">
              <a:buNone/>
            </a:pPr>
            <a:r>
              <a:rPr lang="en-US" b="1" dirty="0"/>
              <a:t>General duties: Please see SCAS bylaws at </a:t>
            </a:r>
            <a:r>
              <a:rPr lang="en-US" b="1" dirty="0">
                <a:hlinkClick r:id="rId2"/>
              </a:rPr>
              <a:t>http://www.skylinecollege.edu/academicsenate/index.php</a:t>
            </a:r>
            <a:r>
              <a:rPr lang="en-US" b="1" dirty="0"/>
              <a:t> </a:t>
            </a:r>
          </a:p>
          <a:p>
            <a:pPr lvl="0"/>
            <a:r>
              <a:rPr lang="en-US" dirty="0" smtClean="0"/>
              <a:t>Give </a:t>
            </a:r>
            <a:r>
              <a:rPr lang="en-US" dirty="0"/>
              <a:t>timely reports on accounting matters</a:t>
            </a:r>
          </a:p>
          <a:p>
            <a:pPr lvl="0"/>
            <a:r>
              <a:rPr lang="en-US" dirty="0"/>
              <a:t>Coordinate purchases and reimbursements</a:t>
            </a:r>
          </a:p>
          <a:p>
            <a:pPr lvl="0"/>
            <a:r>
              <a:rPr lang="en-US" dirty="0"/>
              <a:t>Coordinate faculty dues donation</a:t>
            </a:r>
          </a:p>
          <a:p>
            <a:endParaRPr lang="en-US" dirty="0"/>
          </a:p>
        </p:txBody>
      </p:sp>
    </p:spTree>
    <p:extLst>
      <p:ext uri="{BB962C8B-B14F-4D97-AF65-F5344CB8AC3E}">
        <p14:creationId xmlns:p14="http://schemas.microsoft.com/office/powerpoint/2010/main" val="26205263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Curriculum Committee Chair</a:t>
            </a:r>
            <a:endParaRPr lang="en-US" dirty="0"/>
          </a:p>
        </p:txBody>
      </p:sp>
      <p:sp>
        <p:nvSpPr>
          <p:cNvPr id="3" name="Content Placeholder 2"/>
          <p:cNvSpPr>
            <a:spLocks noGrp="1"/>
          </p:cNvSpPr>
          <p:nvPr>
            <p:ph idx="1"/>
          </p:nvPr>
        </p:nvSpPr>
        <p:spPr/>
        <p:txBody>
          <a:bodyPr>
            <a:normAutofit fontScale="77500" lnSpcReduction="20000"/>
          </a:bodyPr>
          <a:lstStyle/>
          <a:p>
            <a:pPr marL="0" indent="0">
              <a:buNone/>
            </a:pPr>
            <a:r>
              <a:rPr lang="en-US" b="1" dirty="0"/>
              <a:t>Key Meetings:  </a:t>
            </a:r>
            <a:endParaRPr lang="en-US" b="1" dirty="0" smtClean="0"/>
          </a:p>
          <a:p>
            <a:pPr indent="-342900"/>
            <a:r>
              <a:rPr lang="en-US" dirty="0" smtClean="0">
                <a:ea typeface="Cambria"/>
                <a:cs typeface="Times New Roman"/>
              </a:rPr>
              <a:t>Academic </a:t>
            </a:r>
            <a:r>
              <a:rPr lang="en-US" dirty="0">
                <a:ea typeface="Cambria"/>
                <a:cs typeface="Times New Roman"/>
              </a:rPr>
              <a:t>Senate 2x/month (1</a:t>
            </a:r>
            <a:r>
              <a:rPr lang="en-US" baseline="30000" dirty="0">
                <a:ea typeface="Cambria"/>
                <a:cs typeface="Times New Roman"/>
              </a:rPr>
              <a:t>st</a:t>
            </a:r>
            <a:r>
              <a:rPr lang="en-US" dirty="0">
                <a:ea typeface="Cambria"/>
                <a:cs typeface="Times New Roman"/>
              </a:rPr>
              <a:t> and 3</a:t>
            </a:r>
            <a:r>
              <a:rPr lang="en-US" baseline="30000" dirty="0">
                <a:ea typeface="Cambria"/>
                <a:cs typeface="Times New Roman"/>
              </a:rPr>
              <a:t>rd</a:t>
            </a:r>
            <a:r>
              <a:rPr lang="en-US" dirty="0">
                <a:ea typeface="Cambria"/>
                <a:cs typeface="Times New Roman"/>
              </a:rPr>
              <a:t> Tue. 2-4pm</a:t>
            </a:r>
            <a:r>
              <a:rPr lang="en-US" dirty="0" smtClean="0">
                <a:ea typeface="Cambria"/>
                <a:cs typeface="Times New Roman"/>
              </a:rPr>
              <a:t>)</a:t>
            </a:r>
          </a:p>
          <a:p>
            <a:pPr indent="-342900"/>
            <a:r>
              <a:rPr lang="en-US" dirty="0" smtClean="0">
                <a:ea typeface="Cambria"/>
                <a:cs typeface="Times New Roman"/>
              </a:rPr>
              <a:t>Curriculum Committee meetings (2</a:t>
            </a:r>
            <a:r>
              <a:rPr lang="en-US" baseline="30000" dirty="0" smtClean="0">
                <a:ea typeface="Cambria"/>
                <a:cs typeface="Times New Roman"/>
              </a:rPr>
              <a:t>nd</a:t>
            </a:r>
            <a:r>
              <a:rPr lang="en-US" dirty="0" smtClean="0">
                <a:ea typeface="Cambria"/>
                <a:cs typeface="Times New Roman"/>
              </a:rPr>
              <a:t>/4</a:t>
            </a:r>
            <a:r>
              <a:rPr lang="en-US" baseline="30000" dirty="0" smtClean="0">
                <a:ea typeface="Cambria"/>
                <a:cs typeface="Times New Roman"/>
              </a:rPr>
              <a:t>th</a:t>
            </a:r>
            <a:r>
              <a:rPr lang="en-US" dirty="0" smtClean="0">
                <a:ea typeface="Cambria"/>
                <a:cs typeface="Times New Roman"/>
              </a:rPr>
              <a:t> Wed 2-4pm)</a:t>
            </a:r>
            <a:endParaRPr lang="en-US" dirty="0">
              <a:ea typeface="Cambria"/>
              <a:cs typeface="Times New Roman"/>
            </a:endParaRPr>
          </a:p>
          <a:p>
            <a:pPr marL="0" indent="0">
              <a:buNone/>
            </a:pPr>
            <a:endParaRPr lang="en-US" dirty="0"/>
          </a:p>
          <a:p>
            <a:pPr marL="0" indent="0">
              <a:buNone/>
            </a:pPr>
            <a:endParaRPr lang="en-US" dirty="0" smtClean="0"/>
          </a:p>
          <a:p>
            <a:pPr marL="0" indent="0">
              <a:buNone/>
            </a:pPr>
            <a:r>
              <a:rPr lang="en-US" b="1" dirty="0" smtClean="0"/>
              <a:t>Other </a:t>
            </a:r>
            <a:r>
              <a:rPr lang="en-US" b="1" dirty="0"/>
              <a:t>meetings:  </a:t>
            </a:r>
            <a:endParaRPr lang="en-US" b="1" dirty="0" smtClean="0"/>
          </a:p>
          <a:p>
            <a:r>
              <a:rPr lang="en-US" dirty="0" smtClean="0"/>
              <a:t>ASCCC Curriculum Institute </a:t>
            </a:r>
            <a:r>
              <a:rPr lang="en-US" dirty="0"/>
              <a:t>(every </a:t>
            </a:r>
            <a:r>
              <a:rPr lang="en-US" dirty="0" smtClean="0"/>
              <a:t>summer)</a:t>
            </a:r>
          </a:p>
          <a:p>
            <a:r>
              <a:rPr lang="en-US" dirty="0" smtClean="0"/>
              <a:t>ASCCC Academic </a:t>
            </a:r>
            <a:r>
              <a:rPr lang="en-US" dirty="0"/>
              <a:t>Academy (if possible)</a:t>
            </a:r>
          </a:p>
          <a:p>
            <a:r>
              <a:rPr lang="en-US" dirty="0"/>
              <a:t>District </a:t>
            </a:r>
            <a:r>
              <a:rPr lang="en-US" dirty="0" smtClean="0"/>
              <a:t>Curriculum </a:t>
            </a:r>
            <a:r>
              <a:rPr lang="en-US" dirty="0"/>
              <a:t>Meetings </a:t>
            </a:r>
            <a:r>
              <a:rPr lang="en-US" dirty="0" smtClean="0"/>
              <a:t>(1</a:t>
            </a:r>
            <a:r>
              <a:rPr lang="en-US" baseline="30000" dirty="0" smtClean="0"/>
              <a:t>st</a:t>
            </a:r>
            <a:r>
              <a:rPr lang="en-US" dirty="0" smtClean="0"/>
              <a:t> Mondays, district office)</a:t>
            </a:r>
          </a:p>
          <a:p>
            <a:pPr marL="0" indent="0">
              <a:buNone/>
            </a:pPr>
            <a:r>
              <a:rPr lang="en-US" dirty="0" smtClean="0"/>
              <a:t/>
            </a:r>
            <a:br>
              <a:rPr lang="en-US" dirty="0" smtClean="0"/>
            </a:br>
            <a:r>
              <a:rPr lang="en-US" b="1" dirty="0"/>
              <a:t>General duties: Please see SCAS bylaws at </a:t>
            </a:r>
            <a:r>
              <a:rPr lang="en-US" b="1" dirty="0">
                <a:hlinkClick r:id="rId2"/>
              </a:rPr>
              <a:t>http://www.skylinecollege.edu/academicsenate/index.php</a:t>
            </a:r>
            <a:r>
              <a:rPr lang="en-US" b="1" dirty="0"/>
              <a:t> </a:t>
            </a:r>
          </a:p>
          <a:p>
            <a:r>
              <a:rPr lang="en-US" dirty="0" smtClean="0"/>
              <a:t>Respond </a:t>
            </a:r>
            <a:r>
              <a:rPr lang="en-US" dirty="0" smtClean="0"/>
              <a:t>to emails in a timely manner</a:t>
            </a:r>
          </a:p>
          <a:p>
            <a:r>
              <a:rPr lang="en-US" dirty="0" smtClean="0"/>
              <a:t>Research aspects of curriculum as needed</a:t>
            </a:r>
          </a:p>
          <a:p>
            <a:r>
              <a:rPr lang="en-US" dirty="0" smtClean="0"/>
              <a:t>Engage in training and thorough understanding of the PCAH</a:t>
            </a:r>
          </a:p>
          <a:p>
            <a:endParaRPr lang="en-US" dirty="0"/>
          </a:p>
        </p:txBody>
      </p:sp>
    </p:spTree>
    <p:extLst>
      <p:ext uri="{BB962C8B-B14F-4D97-AF65-F5344CB8AC3E}">
        <p14:creationId xmlns:p14="http://schemas.microsoft.com/office/powerpoint/2010/main" val="182896124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othecary">
  <a:themeElements>
    <a:clrScheme name="Apothecary">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Apothecary">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pothecary">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Apothecary</Template>
  <TotalTime>168</TotalTime>
  <Words>871</Words>
  <Application>Microsoft Office PowerPoint</Application>
  <PresentationFormat>On-screen Show (4:3)</PresentationFormat>
  <Paragraphs>135</Paragraphs>
  <Slides>15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Book Antiqua</vt:lpstr>
      <vt:lpstr>Cambria</vt:lpstr>
      <vt:lpstr>Century Gothic</vt:lpstr>
      <vt:lpstr>Times New Roman</vt:lpstr>
      <vt:lpstr>Apothecary</vt:lpstr>
      <vt:lpstr>                  Skyline College Academic Senate  Pre-Election planning   understanding responsibilities and time commitments  for effective leadership</vt:lpstr>
      <vt:lpstr>Preparing for Senate Leadership</vt:lpstr>
      <vt:lpstr>Reassigned time</vt:lpstr>
      <vt:lpstr>President</vt:lpstr>
      <vt:lpstr>President</vt:lpstr>
      <vt:lpstr>Vice President</vt:lpstr>
      <vt:lpstr>Secretary </vt:lpstr>
      <vt:lpstr>Treasurer</vt:lpstr>
      <vt:lpstr>Curriculum Committee Chair</vt:lpstr>
      <vt:lpstr>PROFESSIONAL PERSONNEL CHAIR</vt:lpstr>
      <vt:lpstr>Educational Policy chair</vt:lpstr>
      <vt:lpstr>career/Tech Ed (CTE) representative</vt:lpstr>
      <vt:lpstr>Adjunct representatives</vt:lpstr>
      <vt:lpstr>Division Representatives (not on ballot – appointed/elected locally by division)</vt:lpstr>
      <vt:lpstr>why should I do this?</vt:lpstr>
    </vt:vector>
  </TitlesOfParts>
  <Company>SMCCCD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Academic Senate Governing Council Roles and Responsibilities</dc:title>
  <dc:creator>Leigh Anne Shaw</dc:creator>
  <cp:lastModifiedBy>Shaw, Leigh Anne</cp:lastModifiedBy>
  <cp:revision>56</cp:revision>
  <dcterms:created xsi:type="dcterms:W3CDTF">2013-12-09T19:04:37Z</dcterms:created>
  <dcterms:modified xsi:type="dcterms:W3CDTF">2018-04-09T18:30:35Z</dcterms:modified>
</cp:coreProperties>
</file>